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6" r:id="rId3"/>
    <p:sldId id="263" r:id="rId4"/>
    <p:sldId id="298" r:id="rId5"/>
    <p:sldId id="307" r:id="rId6"/>
    <p:sldId id="308" r:id="rId7"/>
    <p:sldId id="305" r:id="rId8"/>
    <p:sldId id="306" r:id="rId9"/>
    <p:sldId id="288" r:id="rId10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BB421-3DBA-D7DC-BF12-E07AFA384DBF}" v="1816" dt="2022-02-22T00:36:52.217"/>
    <p1510:client id="{5CA69CC4-53A9-0127-D474-B4A0954A8A87}" v="913" dt="2022-05-03T22:40:20.585"/>
    <p1510:client id="{8029D138-A15D-89DA-7E7A-9CF03E1F1A41}" v="12" dt="2022-02-22T18:41:55.740"/>
    <p1510:client id="{B1D6F963-FAA2-65E1-7900-245B73BA25C5}" v="1430" dt="2022-02-21T21:25:25.653"/>
    <p1510:client id="{CC024AB8-24A0-E0CF-A99D-2D1B87C10849}" v="233" dt="2022-05-04T00:28:15.6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18" Type="http://schemas.openxmlformats.org/officeDocument/2006/relationships/customXml" Target="../customXml/item3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17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5/10/relationships/revisionInfo" Target="revisionInfo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32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5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77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7612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8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22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1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22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04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9CCE31-4AE6-4D71-91C9-0E48001676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17350" y="2541902"/>
            <a:ext cx="1707028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7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41EC8C3-98E7-43A8-B316-59B2C1D18D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81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8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9C3C3EE-19D4-44B4-B925-A88A0C2C9A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28575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986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74EF411-7514-4126-8FFE-222051F130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40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76399E96-BA64-4188-BBA3-68F787F3B6C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73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C3ABE5D-4162-4962-A5A2-549533AA88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4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574307F-3C2E-4BF3-9A9C-214CCB3F6A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863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60786DE-DF4D-4C74-8F41-7F98A3963C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59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5DCD6A1-5AEA-48C4-BBDD-0F5CF90D7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70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83952D2-A9B3-4E12-AC43-609C7B82D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465909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55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AF83296-4843-463F-B5E0-B5E7F87F16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455" y="465940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778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6084E998-F610-4240-A1E1-F843F91251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606" y="468058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12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9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81C8380-49DE-406B-A799-807CFC3F79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824" y="468058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86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324E6FF-B7D5-4F09-A2C4-C4841571C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224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EA57CD9D-EC8D-40C1-A806-D0253E68BE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850C2288-0E01-4392-915A-F888CB1214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92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BDBA913-2693-483D-9531-75C8FB7C4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4632" y="5372527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50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40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7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0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63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5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70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2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626AF-D335-47E7-8E6D-23533CBA828B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2AFB-E124-42B6-AB72-B6266903EF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201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ECF6E53-BD29-4C0D-9AD3-3E1708826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353D341A-76E2-4E18-9186-A23AB8AF9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DD72CF-72AC-41C3-AC1A-1C864D311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1B680D3-33DA-4AED-8452-A96B49AAA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34098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2608" y="5444825"/>
            <a:ext cx="8133478" cy="4179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August Isernhagen</a:t>
            </a:r>
          </a:p>
          <a:p>
            <a:r>
              <a:rPr lang="en-US" sz="1200" dirty="0">
                <a:latin typeface="Arial"/>
                <a:cs typeface="Arial"/>
              </a:rPr>
              <a:t>Division Chief – Wildfire and Fuels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-1" b="16652"/>
          <a:stretch/>
        </p:blipFill>
        <p:spPr>
          <a:xfrm>
            <a:off x="20" y="10"/>
            <a:ext cx="8966180" cy="419892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854EE0-7215-4BC8-8518-42D6DB206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34098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170F728-C2F1-46CE-BA22-F8F0CDF9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9375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12791CF-354A-4144-A3C0-4AC897843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9375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470BF88-040D-40CC-9B16-1794E4EBF6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93" y="4315792"/>
            <a:ext cx="1703151" cy="17031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8296" y="4494106"/>
            <a:ext cx="8535504" cy="91134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/>
                <a:cs typeface="Arial"/>
              </a:rPr>
              <a:t>Fire Behavior, Defensible Space, and the TMFPD Wildfire/Fuels Division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Fire Behavior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81" y="2076674"/>
            <a:ext cx="4851911" cy="457111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General (Fire Triangle)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  <a:p>
            <a:pPr marL="461963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Wildland Specific (Wildland Triangle)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Fuel</a:t>
            </a:r>
          </a:p>
          <a:p>
            <a:pPr marL="461963" indent="-2349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</a:p>
          <a:p>
            <a:pPr marL="461963" indent="-23495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Topography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757" r="5942" b="1"/>
          <a:stretch/>
        </p:blipFill>
        <p:spPr>
          <a:xfrm>
            <a:off x="8927461" y="2076674"/>
            <a:ext cx="2754572" cy="472908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46" r="565" b="-2"/>
          <a:stretch/>
        </p:blipFill>
        <p:spPr>
          <a:xfrm>
            <a:off x="4964803" y="2734759"/>
            <a:ext cx="3563035" cy="292041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16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11" y="2176670"/>
            <a:ext cx="5517186" cy="44527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Wind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Biggest driver of wildland fire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Unusual fire behavior in Western Nevada due to Washoe Zephyr and cold front passage.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Responsible for nearly every catastrophic fire over the last 20+ years (100 + homes lost in five fires)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Arial"/>
                <a:cs typeface="Arial"/>
              </a:rPr>
              <a:t>Relates to defensible space regarding where work is done and how much fuel is removed.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latin typeface="Arial"/>
                <a:cs typeface="Arial"/>
              </a:rPr>
              <a:t>     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D34002-4B71-47F3-BE88-ECF41315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486AAF00-AA54-4889-8E15-81B9D71B8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538" y="4946922"/>
            <a:ext cx="2935946" cy="1866436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EDA3BAD-DF67-4A30-84EB-14073FD70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015" y="5013309"/>
            <a:ext cx="3021981" cy="173133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BAA323B-9731-493E-A885-C97A6D7D8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2839" y="1975083"/>
            <a:ext cx="1876425" cy="2428875"/>
          </a:xfrm>
          <a:prstGeom prst="rect">
            <a:avLst/>
          </a:prstGeom>
        </p:spPr>
      </p:pic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7CBC90B4-BE64-4504-BA06-51164CA14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7808" y="2015016"/>
            <a:ext cx="2984810" cy="172551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C85932B-F3F0-4819-BF4C-ED56DDCF4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102" y="3231182"/>
            <a:ext cx="2975516" cy="187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9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Defensible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2" y="2067381"/>
            <a:ext cx="6143593" cy="462686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International Wildland Urban Interface Code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Only "requirements" pertaining to </a:t>
            </a:r>
            <a:endParaRPr lang="en-US" sz="2000" b="1" dirty="0">
              <a:latin typeface="Arial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Defensible Space</a:t>
            </a:r>
            <a:endParaRPr lang="en-US" sz="2000" b="1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Broadly written addresses tree spacing, 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fuels and defensible space based on 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"hazard rating"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Moderate = 30 ft.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High = 50 ft.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Extreme = 100 ft.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Living With Fire Recommendations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Zone 0 = 0-5 ft. = Nothing flammable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Zone 1 = 5-30 ft. = "Lean, Clean and Green"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Zone 2 = 30-100 ft. = Thinned natural vegetation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6115CE67-48B1-F754-A6DA-4CFF46231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56" y="5024437"/>
            <a:ext cx="1752832" cy="1752832"/>
          </a:xfrm>
          <a:prstGeom prst="rect">
            <a:avLst/>
          </a:prstGeom>
        </p:spPr>
      </p:pic>
      <p:pic>
        <p:nvPicPr>
          <p:cNvPr id="7" name="Picture 8" descr="Defensible space.png">
            <a:extLst>
              <a:ext uri="{FF2B5EF4-FFF2-40B4-BE49-F238E27FC236}">
                <a16:creationId xmlns:a16="http://schemas.microsoft.com/office/drawing/2014/main" id="{827C53F1-AE9F-5978-D584-E37FC66DB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547" y="2383924"/>
            <a:ext cx="7073589" cy="254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6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Defensible Space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25" y="2058089"/>
            <a:ext cx="6041374" cy="458969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/>
                <a:cs typeface="Arial"/>
              </a:rPr>
              <a:t>Outside 100 ft.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Fuels thinned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/>
                <a:cs typeface="Arial"/>
              </a:rPr>
              <a:t>Balanced approach considering other concerns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Invasive Species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Wildlife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Erosion Issues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Aesthetics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- Historic and Cultural Values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    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088324E-D6EC-46E7-8D00-56BD5485C7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7EF60E9-B02F-DA12-93F4-AC159713E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719" y="2480914"/>
            <a:ext cx="6385930" cy="358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 dirty="0"/>
              <a:t>Wildfire/Fuels Division - 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44" y="2064462"/>
            <a:ext cx="11501485" cy="44410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Division Chief Wildfire/Fuels</a:t>
            </a:r>
          </a:p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Four Squads of Five Personnel (20 Total)</a:t>
            </a:r>
          </a:p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Two Heavy Equipment Operators (Bull Dozers, Masticators, Tracked Chipper)</a:t>
            </a:r>
          </a:p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One Crew Boss</a:t>
            </a:r>
          </a:p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latin typeface="Arial"/>
                <a:cs typeface="Arial"/>
              </a:rPr>
              <a:t>One Fire Management Officer</a:t>
            </a:r>
          </a:p>
          <a:p>
            <a:pPr marL="572770" indent="-34290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25 Personnel Total</a:t>
            </a:r>
            <a:endParaRPr lang="en-US" sz="2000" b="1">
              <a:solidFill>
                <a:schemeClr val="bg1"/>
              </a:solidFill>
              <a:latin typeface="Arial"/>
              <a:cs typeface="Arial" panose="020B0604020202020204" pitchFamily="34" charset="0"/>
            </a:endParaRPr>
          </a:p>
          <a:p>
            <a:pPr marL="572770" indent="-342900">
              <a:lnSpc>
                <a:spcPct val="10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Additional Station and Volunteer Personnel</a:t>
            </a:r>
          </a:p>
          <a:p>
            <a:pPr marL="22987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3D92A73-9223-4A65-8527-93D0D06ED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746" y="3798117"/>
            <a:ext cx="5272447" cy="295925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9B3B003-67D1-59C0-0C3F-3E8A94F6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5" y="4305300"/>
            <a:ext cx="3235712" cy="24384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47AA83A-4EB4-C3B5-9346-A39CF2588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644" y="4287592"/>
            <a:ext cx="3179955" cy="24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78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Wildfire/Fuels Division -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32" y="1955757"/>
            <a:ext cx="5067061" cy="44215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/>
                <a:cs typeface="Calibri"/>
              </a:rPr>
              <a:t>Current Fleet - 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4Type V Engines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2 Skid Steers with Mastication Attachments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2 Chip Trucks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2 Wheeled Chippers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1 Tracked Chipper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2 UTVs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ea typeface="+mn-lt"/>
                <a:cs typeface="+mn-lt"/>
              </a:rPr>
              <a:t>1 Water Trailer</a:t>
            </a:r>
            <a:endParaRPr lang="en-US" sz="1600" dirty="0">
              <a:latin typeface="Arial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Assortment of Herbicide Application Equipment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Assortment of Trailers for Hauling Equipment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600" dirty="0">
              <a:latin typeface="Arial"/>
              <a:cs typeface="Calibri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600" dirty="0">
                <a:latin typeface="Arial"/>
                <a:cs typeface="Calibri"/>
              </a:rPr>
              <a:t>Currently Purchasing –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1 F-250 for FMO Position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1 F-350 for Crew Boss Position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600" dirty="0">
                <a:latin typeface="Arial"/>
                <a:cs typeface="Calibri"/>
              </a:rPr>
              <a:t>2 F-550s for Equipment Operator Positions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600" b="1" dirty="0">
              <a:latin typeface="Arial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Calibri"/>
              </a:rPr>
              <a:t>Approximately 1.5 Million Dollars in Equipment.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anose="020B0604020202020204" pitchFamily="34" charset="0"/>
              <a:buChar char="v"/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Calibri"/>
              </a:rPr>
              <a:t>Additional Volunteer and Station Equipment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22" y="4231237"/>
            <a:ext cx="4669388" cy="2170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3379" y="2737881"/>
            <a:ext cx="2351445" cy="3137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851" y="2391438"/>
            <a:ext cx="2314668" cy="17315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149" y="2391440"/>
            <a:ext cx="2222625" cy="17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9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D34002-4B71-47F3-BE88-ECF413156C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43" y="69116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3556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FR PowerPoint Template" id="{EBE27538-6D2C-4331-8025-89D2764C4997}" vid="{61D194F2-C2CC-411E-B406-054C9739DDB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DEC550C71CAE40912F0B948EAD3AB8" ma:contentTypeVersion="15" ma:contentTypeDescription="Create a new document." ma:contentTypeScope="" ma:versionID="d29a9293c0286fb5fbe1543deb892ebb">
  <xsd:schema xmlns:xsd="http://www.w3.org/2001/XMLSchema" xmlns:xs="http://www.w3.org/2001/XMLSchema" xmlns:p="http://schemas.microsoft.com/office/2006/metadata/properties" xmlns:ns2="e93f2e64-45df-44c9-9219-b68e60e71b9a" xmlns:ns3="4d5fb9ff-f347-4570-abd3-f92f5f65d108" xmlns:ns4="b76adaaa-11c0-43ae-9299-5743f3d29b1e" targetNamespace="http://schemas.microsoft.com/office/2006/metadata/properties" ma:root="true" ma:fieldsID="fb0e5d015aa374977cd5e25e7443f529" ns2:_="" ns3:_="" ns4:_="">
    <xsd:import namespace="e93f2e64-45df-44c9-9219-b68e60e71b9a"/>
    <xsd:import namespace="4d5fb9ff-f347-4570-abd3-f92f5f65d108"/>
    <xsd:import namespace="b76adaaa-11c0-43ae-9299-5743f3d29b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f2e64-45df-44c9-9219-b68e60e71b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5fb9ff-f347-4570-abd3-f92f5f65d10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adaaa-11c0-43ae-9299-5743f3d29b1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4bcff1e-d56e-46a5-b1b8-814d4caf1bc1}" ma:internalName="TaxCatchAll" ma:showField="CatchAllData" ma:web="b76adaaa-11c0-43ae-9299-5743f3d29b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76adaaa-11c0-43ae-9299-5743f3d29b1e" xsi:nil="true"/>
    <lcf76f155ced4ddcb4097134ff3c332f xmlns="e93f2e64-45df-44c9-9219-b68e60e71b9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711E376-42D2-4AB2-A0B9-09E8530C9B3E}"/>
</file>

<file path=customXml/itemProps2.xml><?xml version="1.0" encoding="utf-8"?>
<ds:datastoreItem xmlns:ds="http://schemas.openxmlformats.org/officeDocument/2006/customXml" ds:itemID="{E1D95D71-EC62-4B5E-922D-E0678E01A81E}"/>
</file>

<file path=customXml/itemProps3.xml><?xml version="1.0" encoding="utf-8"?>
<ds:datastoreItem xmlns:ds="http://schemas.openxmlformats.org/officeDocument/2006/customXml" ds:itemID="{24832CC2-6496-4568-8F6C-DEF342901770}"/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353</Words>
  <Application>Microsoft Office PowerPoint</Application>
  <PresentationFormat>Widescreen</PresentationFormat>
  <Paragraphs>78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Trebuchet MS</vt:lpstr>
      <vt:lpstr>Wingdings</vt:lpstr>
      <vt:lpstr>Berlin</vt:lpstr>
      <vt:lpstr>Berlin</vt:lpstr>
      <vt:lpstr>Fire Behavior, Defensible Space, and the TMFPD Wildfire/Fuels Division </vt:lpstr>
      <vt:lpstr>Fire Behavior Factors</vt:lpstr>
      <vt:lpstr>Weather</vt:lpstr>
      <vt:lpstr>Defensible Space</vt:lpstr>
      <vt:lpstr>Defensible Space - Continued</vt:lpstr>
      <vt:lpstr>Wildfire/Fuels Division - Personnel</vt:lpstr>
      <vt:lpstr>Wildfire/Fuels Division - Equipment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 Behavior, Fuels, and Prevention</dc:title>
  <dc:creator>Francis, Sandy</dc:creator>
  <cp:lastModifiedBy>Ramos, Candee</cp:lastModifiedBy>
  <cp:revision>768</cp:revision>
  <cp:lastPrinted>2022-05-04T17:49:46Z</cp:lastPrinted>
  <dcterms:created xsi:type="dcterms:W3CDTF">2021-01-26T23:51:52Z</dcterms:created>
  <dcterms:modified xsi:type="dcterms:W3CDTF">2022-05-04T17:50:06Z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0x010100C6DEC550C71CAE40912F0B948EAD3AB8</vt:lpwstr>
  </property>
</Properties>
</file>