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60" r:id="rId4"/>
    <p:sldId id="261" r:id="rId5"/>
    <p:sldId id="391" r:id="rId6"/>
    <p:sldId id="263" r:id="rId7"/>
    <p:sldId id="262" r:id="rId8"/>
    <p:sldId id="264" r:id="rId9"/>
    <p:sldId id="265" r:id="rId10"/>
    <p:sldId id="345" r:id="rId11"/>
    <p:sldId id="285" r:id="rId12"/>
    <p:sldId id="344" r:id="rId13"/>
    <p:sldId id="286" r:id="rId14"/>
    <p:sldId id="287" r:id="rId15"/>
    <p:sldId id="389" r:id="rId16"/>
    <p:sldId id="288" r:id="rId17"/>
    <p:sldId id="349" r:id="rId18"/>
    <p:sldId id="352" r:id="rId19"/>
    <p:sldId id="364" r:id="rId20"/>
    <p:sldId id="384" r:id="rId21"/>
    <p:sldId id="347" r:id="rId22"/>
    <p:sldId id="385" r:id="rId23"/>
    <p:sldId id="388" r:id="rId24"/>
    <p:sldId id="396" r:id="rId25"/>
    <p:sldId id="346" r:id="rId26"/>
    <p:sldId id="37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4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508F9-B46F-4BE8-A3F0-5687B58D127C}" type="datetimeFigureOut">
              <a:rPr lang="en-US" smtClean="0"/>
              <a:t>2/3/2023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F23DDE-1458-47AA-95B2-302FDE7382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406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A317CC-762D-4C70-A39B-73A616E391F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CA81B9-5170-4C6D-A20D-3D17C69BE86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E81FA0-4CCA-4538-848A-00D84E734C4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B2C0AC-2F78-42D4-9F88-DDD4EE76995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665B16-F262-4436-B042-2303B543AA1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A4D72-8E1C-4EA4-BF97-2F519F16831B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589CD-6D97-490A-B031-834021838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34A797-4161-4A9D-AA34-FBB53F8BE0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14B99-CEC0-40E5-8DB8-0271BB0F8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9A072-D6D8-44E9-8D24-F590C2234AAC}" type="datetimeFigureOut">
              <a:rPr lang="en-US" smtClean="0"/>
              <a:t>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017A7-3DBE-41E1-8986-0E3B5EF7B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0679B-279E-474F-9C65-5879ED443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6859-D1B3-4DCF-8B4A-2C8CB0566A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089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DF38A-3CFD-459D-8525-E5046C205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DE9C28-7527-4E57-AA84-98C988361E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35B9FB-70E4-45A2-92DC-135EEBCDE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9A072-D6D8-44E9-8D24-F590C2234AAC}" type="datetimeFigureOut">
              <a:rPr lang="en-US" smtClean="0"/>
              <a:t>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FB704-6790-4B5F-A405-64E7E9EB6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FD876-AD4F-4816-9756-B43EDEBC5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6859-D1B3-4DCF-8B4A-2C8CB0566A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642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60CDE3-78C8-470B-8EAA-2CF72F6EC3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ED7187-C90E-4250-A2BE-C8C04661EC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DAEEB-0927-4485-AA4E-48283D6B4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9A072-D6D8-44E9-8D24-F590C2234AAC}" type="datetimeFigureOut">
              <a:rPr lang="en-US" smtClean="0"/>
              <a:t>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C8FFE-F666-43CD-AB38-F840ABFCC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A1ACA-C7BD-4F03-806B-0A37F9D31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6859-D1B3-4DCF-8B4A-2C8CB0566A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956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065CD-5A61-411B-AA1F-F8583D81C6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33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03A72-103B-41CC-8861-B419328B8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5061C-D87F-4091-B9DD-3DCB3964F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C421A-1AB8-43C4-8378-3ED239741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9A072-D6D8-44E9-8D24-F590C2234AAC}" type="datetimeFigureOut">
              <a:rPr lang="en-US" smtClean="0"/>
              <a:t>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FFDED-FD58-4261-8936-9F9F52B9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958B4-946F-4AF0-AE80-ACDBD857E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6859-D1B3-4DCF-8B4A-2C8CB0566A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508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A59E0-02D0-4BFC-A5E6-574D48654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A68050-4CC2-47E6-9979-2E6FC4A5A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1C4C-318C-4EAB-A050-6F26F6514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9A072-D6D8-44E9-8D24-F590C2234AAC}" type="datetimeFigureOut">
              <a:rPr lang="en-US" smtClean="0"/>
              <a:t>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1A528-71BB-4EFD-8A20-6CACEEF2F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1328F-1748-4996-89A4-8EDF12A01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6859-D1B3-4DCF-8B4A-2C8CB0566A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262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636AC-4A89-47A6-B2CD-642796389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E6B6C-0DD9-4022-95DD-DC3E968163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1305A-18A5-43E3-AB61-B57EFF03AB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BC7C65-0853-4DBF-8441-FFA24EB33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9A072-D6D8-44E9-8D24-F590C2234AAC}" type="datetimeFigureOut">
              <a:rPr lang="en-US" smtClean="0"/>
              <a:t>2/3/2023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BE1853-0C1E-4D06-A7E3-D22DC1F99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F8BDD7-8857-4890-8FA0-3378BE22A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6859-D1B3-4DCF-8B4A-2C8CB0566A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15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CEF23-638F-4AC4-A60D-B0F33834A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2CB2D-3483-4C24-8999-50FDC8AE8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1BC9A4-F4B1-42DA-AA61-913866AC4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EA2539-3818-4F44-AA2D-38C6040B95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7AB9AD-606B-4901-AE7C-1D6D024EDE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09D4EA-9F38-4829-B757-6E220A958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9A072-D6D8-44E9-8D24-F590C2234AAC}" type="datetimeFigureOut">
              <a:rPr lang="en-US" smtClean="0"/>
              <a:t>2/3/2023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1A2F2A-9D2F-411E-9A1E-87087A222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143D18-49E0-4BF1-817C-0572FEA44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6859-D1B3-4DCF-8B4A-2C8CB0566A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026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689A1-F0AF-49A8-94C8-4A6A5F753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ACA9AB-D545-4D4F-9E47-523017F4A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9A072-D6D8-44E9-8D24-F590C2234AAC}" type="datetimeFigureOut">
              <a:rPr lang="en-US" smtClean="0"/>
              <a:t>2/3/2023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355D9B-D608-47F3-B96D-C860F5A05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E59ED-B62E-454D-9247-ECCBC2746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6859-D1B3-4DCF-8B4A-2C8CB0566A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484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2861D9-4B05-4894-9633-BC0D90891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9A072-D6D8-44E9-8D24-F590C2234AAC}" type="datetimeFigureOut">
              <a:rPr lang="en-US" smtClean="0"/>
              <a:t>2/3/2023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A59D51-F76B-43ED-A457-00A81271B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2AD6FE-4483-4E5F-80FD-DD1F22621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6859-D1B3-4DCF-8B4A-2C8CB0566A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647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486D1-833C-4FD3-AA6D-575FF4D17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0C6C5-3B15-490D-9B28-11481EF8C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C5C1FC-E738-497A-825A-F8A8ADCFF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CF22ED-3203-42BD-9CB2-FC2FA11AC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9A072-D6D8-44E9-8D24-F590C2234AAC}" type="datetimeFigureOut">
              <a:rPr lang="en-US" smtClean="0"/>
              <a:t>2/3/2023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30B43E-84D8-4BB3-AFEE-1A869C3AC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AE36A-9061-4085-96E7-64A0B06E2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6859-D1B3-4DCF-8B4A-2C8CB0566A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441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BB2FF-272C-46D0-B547-39D8F3431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923B0E-F9C3-46D2-824F-3593146575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4DDD9F-6506-440B-80E8-AB49F06CC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DF1427-835A-4CB9-A594-300E2BB33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9A072-D6D8-44E9-8D24-F590C2234AAC}" type="datetimeFigureOut">
              <a:rPr lang="en-US" smtClean="0"/>
              <a:t>2/3/2023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86E98C-A0C5-4294-B946-CE70F9F88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0B885D-9545-46A5-9A8B-3D7A8952E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6859-D1B3-4DCF-8B4A-2C8CB0566A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05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F08D96-0DBC-4E5C-829F-30F159432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A2EDAC-B85D-4AE3-8428-FC201314B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000AE-5381-45CA-8785-3AB0B9F7F6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9A072-D6D8-44E9-8D24-F590C2234AAC}" type="datetimeFigureOut">
              <a:rPr lang="en-US" smtClean="0"/>
              <a:t>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395CC-C5E7-4962-874A-0760A92425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728DB-2206-4975-91F6-7F420FD418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36859-D1B3-4DCF-8B4A-2C8CB0566A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19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hotrailgroup.co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9EA108-7950-470B-9FF8-9DBDD87436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3855" y="304801"/>
            <a:ext cx="9144000" cy="1025380"/>
          </a:xfrm>
        </p:spPr>
        <p:txBody>
          <a:bodyPr/>
          <a:lstStyle/>
          <a:p>
            <a:r>
              <a:rPr lang="en-US" dirty="0"/>
              <a:t>The Unseen Infrastructure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74E7363-E7CF-4153-A638-F7BB70E556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4072" y="1930256"/>
            <a:ext cx="8783783" cy="766762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Engravers MT" panose="02090707080505020304" pitchFamily="18" charset="0"/>
              </a:rPr>
              <a:t>RAILROADS</a:t>
            </a:r>
          </a:p>
        </p:txBody>
      </p:sp>
    </p:spTree>
    <p:extLst>
      <p:ext uri="{BB962C8B-B14F-4D97-AF65-F5344CB8AC3E}">
        <p14:creationId xmlns:p14="http://schemas.microsoft.com/office/powerpoint/2010/main" val="3398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205463" y="674715"/>
            <a:ext cx="489547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</a:pPr>
            <a:r>
              <a:rPr lang="en-US" sz="3600" b="1" dirty="0"/>
              <a:t>Trains keep our economy moving; but, what can stop a train?</a:t>
            </a: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14" y="2510914"/>
            <a:ext cx="6757689" cy="434708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6B4A80-7D17-474E-A6A9-901E41696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247" y="0"/>
            <a:ext cx="6764753" cy="493579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3984C34-D1DC-4B54-81BC-B476F7C04B81}"/>
              </a:ext>
            </a:extLst>
          </p:cNvPr>
          <p:cNvSpPr/>
          <p:nvPr/>
        </p:nvSpPr>
        <p:spPr>
          <a:xfrm>
            <a:off x="2290916" y="5083277"/>
            <a:ext cx="1347019" cy="133718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3D8D9B76-968A-0453-3A34-53BA4BCF3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3334" y="4066533"/>
            <a:ext cx="6313667" cy="2666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B5FA7C47-B7C1-4D2E-AB49-ED23BA34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3" name="Freeform 6">
            <a:extLst>
              <a:ext uri="{FF2B5EF4-FFF2-40B4-BE49-F238E27FC236}">
                <a16:creationId xmlns:a16="http://schemas.microsoft.com/office/drawing/2014/main" id="{596EE156-ABF1-4329-A6BA-03B4254E0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85" name="Rectangle 8">
            <a:extLst>
              <a:ext uri="{FF2B5EF4-FFF2-40B4-BE49-F238E27FC236}">
                <a16:creationId xmlns:a16="http://schemas.microsoft.com/office/drawing/2014/main" id="{19B9933F-AAB3-444A-8BB5-9CA194A8B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370435"/>
            <a:ext cx="527226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87" name="Freeform 7">
            <a:extLst>
              <a:ext uri="{FF2B5EF4-FFF2-40B4-BE49-F238E27FC236}">
                <a16:creationId xmlns:a16="http://schemas.microsoft.com/office/drawing/2014/main" id="{7D20183A-0B1D-4A1F-89B1-ADBEDBC6E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89" name="Rectangle 8">
            <a:extLst>
              <a:ext uri="{FF2B5EF4-FFF2-40B4-BE49-F238E27FC236}">
                <a16:creationId xmlns:a16="http://schemas.microsoft.com/office/drawing/2014/main" id="{131031D3-26CD-4214-A9A4-5857EFA1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74" name="Title 6"/>
          <p:cNvSpPr>
            <a:spLocks noGrp="1"/>
          </p:cNvSpPr>
          <p:nvPr>
            <p:ph type="title"/>
          </p:nvPr>
        </p:nvSpPr>
        <p:spPr>
          <a:xfrm>
            <a:off x="1146879" y="998002"/>
            <a:ext cx="3182940" cy="147195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Train Collisions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"/>
          </p:nvPr>
        </p:nvSpPr>
        <p:spPr>
          <a:xfrm>
            <a:off x="1146879" y="2166974"/>
            <a:ext cx="3200451" cy="322714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 dirty="0">
                <a:solidFill>
                  <a:srgbClr val="FEFFFF"/>
                </a:solidFill>
              </a:rPr>
              <a:t>Every 3 hours</a:t>
            </a:r>
          </a:p>
          <a:p>
            <a:r>
              <a:rPr lang="en-US" sz="2400" dirty="0">
                <a:solidFill>
                  <a:srgbClr val="FEFFFF"/>
                </a:solidFill>
              </a:rPr>
              <a:t>Even in NV/CA</a:t>
            </a:r>
          </a:p>
          <a:p>
            <a:pPr lvl="1"/>
            <a:r>
              <a:rPr lang="en-US" dirty="0">
                <a:solidFill>
                  <a:srgbClr val="FEFFFF"/>
                </a:solidFill>
              </a:rPr>
              <a:t>Hwy 95</a:t>
            </a:r>
          </a:p>
          <a:p>
            <a:pPr lvl="1"/>
            <a:r>
              <a:rPr lang="en-US" dirty="0">
                <a:solidFill>
                  <a:srgbClr val="FEFFFF"/>
                </a:solidFill>
              </a:rPr>
              <a:t>Painted Rock</a:t>
            </a:r>
          </a:p>
          <a:p>
            <a:pPr lvl="1"/>
            <a:r>
              <a:rPr lang="en-US" dirty="0">
                <a:solidFill>
                  <a:srgbClr val="FEFFFF"/>
                </a:solidFill>
              </a:rPr>
              <a:t>Verdi</a:t>
            </a:r>
          </a:p>
          <a:p>
            <a:pPr lvl="1"/>
            <a:r>
              <a:rPr lang="en-US" dirty="0">
                <a:solidFill>
                  <a:srgbClr val="FEFFFF"/>
                </a:solidFill>
              </a:rPr>
              <a:t>Lovelock</a:t>
            </a:r>
          </a:p>
          <a:p>
            <a:pPr lvl="1"/>
            <a:r>
              <a:rPr lang="en-US" dirty="0">
                <a:solidFill>
                  <a:srgbClr val="FEFFFF"/>
                </a:solidFill>
              </a:rPr>
              <a:t>Truckee</a:t>
            </a:r>
          </a:p>
          <a:p>
            <a:pPr lvl="1"/>
            <a:r>
              <a:rPr lang="en-US" dirty="0">
                <a:solidFill>
                  <a:srgbClr val="FEFFFF"/>
                </a:solidFill>
              </a:rPr>
              <a:t>Reno/Sparks</a:t>
            </a:r>
          </a:p>
          <a:p>
            <a:endParaRPr lang="en-US" sz="2400" dirty="0">
              <a:solidFill>
                <a:srgbClr val="FEFFFF"/>
              </a:solidFill>
            </a:endParaRPr>
          </a:p>
          <a:p>
            <a:pPr lvl="1"/>
            <a:endParaRPr lang="en-US" dirty="0">
              <a:solidFill>
                <a:srgbClr val="FEFFFF"/>
              </a:solidFill>
            </a:endParaRPr>
          </a:p>
        </p:txBody>
      </p:sp>
      <p:pic>
        <p:nvPicPr>
          <p:cNvPr id="3076" name="Picture 2" descr="03Morto00"/>
          <p:cNvPicPr>
            <a:picLocks noGrp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98268" y="743572"/>
            <a:ext cx="6539075" cy="505143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65FAAA15-3FC9-4577-A1EF-38C7F2CE11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7920" y="-78890"/>
            <a:ext cx="8229600" cy="1143000"/>
          </a:xfrm>
        </p:spPr>
        <p:txBody>
          <a:bodyPr/>
          <a:lstStyle/>
          <a:p>
            <a:r>
              <a:rPr lang="en-US" altLang="en-US" sz="3200" dirty="0"/>
              <a:t>Homegrown Violent Extremist</a:t>
            </a:r>
            <a:br>
              <a:rPr lang="en-US" altLang="en-US" sz="3200" dirty="0"/>
            </a:br>
            <a:r>
              <a:rPr lang="en-US" altLang="en-US" sz="2400" dirty="0"/>
              <a:t> </a:t>
            </a:r>
          </a:p>
        </p:txBody>
      </p:sp>
      <p:pic>
        <p:nvPicPr>
          <p:cNvPr id="36868" name="Content Placeholder 6">
            <a:extLst>
              <a:ext uri="{FF2B5EF4-FFF2-40B4-BE49-F238E27FC236}">
                <a16:creationId xmlns:a16="http://schemas.microsoft.com/office/drawing/2014/main" id="{6CEB7061-4744-49D1-8A7E-6EC971D20D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2086" y="599140"/>
            <a:ext cx="8806146" cy="3718708"/>
          </a:xfrm>
        </p:spPr>
      </p:pic>
      <p:sp>
        <p:nvSpPr>
          <p:cNvPr id="36869" name="Rectangle 1">
            <a:extLst>
              <a:ext uri="{FF2B5EF4-FFF2-40B4-BE49-F238E27FC236}">
                <a16:creationId xmlns:a16="http://schemas.microsoft.com/office/drawing/2014/main" id="{E09225B0-93F4-4086-B909-3A4A1C448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0038" y="4280694"/>
            <a:ext cx="58753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3F3F40"/>
                </a:solidFill>
                <a:latin typeface="knowledge-medium"/>
              </a:rPr>
              <a:t>Al Qaeda plotted 9/11 anniversary rail attack: U.S.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pic>
        <p:nvPicPr>
          <p:cNvPr id="36870" name="Picture 4">
            <a:extLst>
              <a:ext uri="{FF2B5EF4-FFF2-40B4-BE49-F238E27FC236}">
                <a16:creationId xmlns:a16="http://schemas.microsoft.com/office/drawing/2014/main" id="{5FDECA00-6F33-4E92-A057-0421D816B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9" y="4695826"/>
            <a:ext cx="2878137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A59787-F95A-4A86-ABFC-48CD3FFD3C2E}"/>
              </a:ext>
            </a:extLst>
          </p:cNvPr>
          <p:cNvSpPr/>
          <p:nvPr/>
        </p:nvSpPr>
        <p:spPr>
          <a:xfrm rot="20549213">
            <a:off x="1961468" y="5069566"/>
            <a:ext cx="36682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D2D2D"/>
                </a:solidFill>
                <a:latin typeface="Bookmania"/>
              </a:rPr>
              <a:t>Neo-Nazi Sentenced in Attempted Amtrak Terror Attack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02A363-476E-4549-AD43-D965997C7FAB}"/>
              </a:ext>
            </a:extLst>
          </p:cNvPr>
          <p:cNvSpPr txBox="1"/>
          <p:nvPr/>
        </p:nvSpPr>
        <p:spPr>
          <a:xfrm rot="1787437">
            <a:off x="302337" y="4642659"/>
            <a:ext cx="1913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Bellingham, WA rail attack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Time is Train Time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sz="half" idx="1"/>
          </p:nvPr>
        </p:nvSpPr>
        <p:spPr>
          <a:xfrm>
            <a:off x="318654" y="1417638"/>
            <a:ext cx="4038600" cy="4525963"/>
          </a:xfrm>
        </p:spPr>
        <p:txBody>
          <a:bodyPr/>
          <a:lstStyle/>
          <a:p>
            <a:r>
              <a:rPr lang="en-US" sz="3200" dirty="0"/>
              <a:t>How’d I get here</a:t>
            </a:r>
          </a:p>
          <a:p>
            <a:r>
              <a:rPr lang="en-US" sz="3200" dirty="0"/>
              <a:t>NTSB</a:t>
            </a:r>
          </a:p>
          <a:p>
            <a:r>
              <a:rPr lang="en-US" sz="3200" dirty="0"/>
              <a:t>My personal story</a:t>
            </a:r>
          </a:p>
          <a:p>
            <a:r>
              <a:rPr lang="en-US" sz="3200" dirty="0"/>
              <a:t>Trains run 24/7/365</a:t>
            </a:r>
          </a:p>
          <a:p>
            <a:r>
              <a:rPr lang="en-US" sz="3200" dirty="0"/>
              <a:t>Don’t judge the track</a:t>
            </a:r>
          </a:p>
        </p:txBody>
      </p:sp>
      <p:pic>
        <p:nvPicPr>
          <p:cNvPr id="4100" name="Picture 2" descr="04Morto00"/>
          <p:cNvPicPr>
            <a:picLocks noGrp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12508" y="1417638"/>
            <a:ext cx="6631709" cy="4853565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Train Stopping Distance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sz="half" idx="1"/>
          </p:nvPr>
        </p:nvSpPr>
        <p:spPr>
          <a:xfrm>
            <a:off x="120073" y="2709646"/>
            <a:ext cx="5384800" cy="2702864"/>
          </a:xfrm>
        </p:spPr>
        <p:txBody>
          <a:bodyPr/>
          <a:lstStyle/>
          <a:p>
            <a:r>
              <a:rPr lang="en-US" dirty="0"/>
              <a:t>Understanding that trains can not stop quickly</a:t>
            </a:r>
          </a:p>
          <a:p>
            <a:r>
              <a:rPr lang="en-US" dirty="0"/>
              <a:t>5280 ft or 18 football fields</a:t>
            </a:r>
          </a:p>
          <a:p>
            <a:r>
              <a:rPr lang="en-US" dirty="0"/>
              <a:t>What can you see 1 mile away from you?</a:t>
            </a:r>
          </a:p>
        </p:txBody>
      </p:sp>
      <p:pic>
        <p:nvPicPr>
          <p:cNvPr id="5124" name="Picture 2" descr="06Morto00"/>
          <p:cNvPicPr>
            <a:picLocks noGrp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504873" y="1554019"/>
            <a:ext cx="6548582" cy="5303981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CB6C-319D-42D9-AC52-376148DF6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25800" cy="1066510"/>
          </a:xfrm>
        </p:spPr>
        <p:txBody>
          <a:bodyPr/>
          <a:lstStyle/>
          <a:p>
            <a:r>
              <a:rPr lang="en-US" dirty="0"/>
              <a:t>They’ll stop</a:t>
            </a:r>
          </a:p>
        </p:txBody>
      </p:sp>
      <p:pic>
        <p:nvPicPr>
          <p:cNvPr id="6" name="Stop. Trains Can't">
            <a:hlinkClick r:id="" action="ppaction://media"/>
            <a:extLst>
              <a:ext uri="{FF2B5EF4-FFF2-40B4-BE49-F238E27FC236}">
                <a16:creationId xmlns:a16="http://schemas.microsoft.com/office/drawing/2014/main" id="{F42BB077-640C-4A96-9802-6D6D7FA3857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0622" y="1066510"/>
            <a:ext cx="9770756" cy="5495926"/>
          </a:xfrm>
        </p:spPr>
      </p:pic>
    </p:spTree>
    <p:extLst>
      <p:ext uri="{BB962C8B-B14F-4D97-AF65-F5344CB8AC3E}">
        <p14:creationId xmlns:p14="http://schemas.microsoft.com/office/powerpoint/2010/main" val="287070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 Ratio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9309" y="2057399"/>
            <a:ext cx="5384800" cy="4525963"/>
          </a:xfrm>
        </p:spPr>
        <p:txBody>
          <a:bodyPr/>
          <a:lstStyle/>
          <a:p>
            <a:r>
              <a:rPr lang="en-US" dirty="0"/>
              <a:t>Trains weigh, on average, 12 million pounds (6000 tons)</a:t>
            </a:r>
          </a:p>
          <a:p>
            <a:r>
              <a:rPr lang="en-US" dirty="0"/>
              <a:t>A train hitting a   car is about the same ratio as a  car running over    a soda can</a:t>
            </a:r>
          </a:p>
        </p:txBody>
      </p:sp>
      <p:pic>
        <p:nvPicPr>
          <p:cNvPr id="6148" name="Picture 2" descr="07Morto00"/>
          <p:cNvPicPr>
            <a:picLocks noGrp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913581" y="1320801"/>
            <a:ext cx="6149110" cy="4837545"/>
          </a:xfr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title"/>
          </p:nvPr>
        </p:nvSpPr>
        <p:spPr>
          <a:xfrm>
            <a:off x="80818" y="0"/>
            <a:ext cx="10515600" cy="1325563"/>
          </a:xfrm>
          <a:noFill/>
        </p:spPr>
        <p:txBody>
          <a:bodyPr/>
          <a:lstStyle/>
          <a:p>
            <a:pPr eaLnBrk="1" hangingPunct="1"/>
            <a:r>
              <a:rPr lang="en-US" dirty="0"/>
              <a:t>Speed Perception</a:t>
            </a:r>
          </a:p>
        </p:txBody>
      </p:sp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091" y="1520536"/>
            <a:ext cx="3657600" cy="4572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60309" y="1605612"/>
            <a:ext cx="3657600" cy="4572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Tracks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895765"/>
            <a:ext cx="4038600" cy="4525963"/>
          </a:xfrm>
        </p:spPr>
        <p:txBody>
          <a:bodyPr/>
          <a:lstStyle/>
          <a:p>
            <a:r>
              <a:rPr lang="en-US" dirty="0"/>
              <a:t>If multiple tracks, expect multiple trains</a:t>
            </a:r>
          </a:p>
          <a:p>
            <a:r>
              <a:rPr lang="en-US" dirty="0"/>
              <a:t>Wait for the train  to clear</a:t>
            </a:r>
          </a:p>
          <a:p>
            <a:r>
              <a:rPr lang="en-US" dirty="0"/>
              <a:t>Get a clear view down both sides   of the tracks</a:t>
            </a:r>
          </a:p>
        </p:txBody>
      </p:sp>
      <p:pic>
        <p:nvPicPr>
          <p:cNvPr id="6" name="Content Placeholder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6236" y="1981776"/>
            <a:ext cx="6366164" cy="371359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76" y="1287463"/>
            <a:ext cx="3705225" cy="330835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5764" y="3784600"/>
            <a:ext cx="3806825" cy="2852738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2826" y="1209676"/>
            <a:ext cx="2994025" cy="331152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9675" y="1343025"/>
            <a:ext cx="2774950" cy="41719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6390" name="Rectangle 7"/>
          <p:cNvSpPr>
            <a:spLocks noChangeArrowheads="1"/>
          </p:cNvSpPr>
          <p:nvPr/>
        </p:nvSpPr>
        <p:spPr bwMode="auto">
          <a:xfrm>
            <a:off x="3141842" y="105569"/>
            <a:ext cx="590831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>
              <a:lnSpc>
                <a:spcPct val="80000"/>
              </a:lnSpc>
            </a:pPr>
            <a:r>
              <a:rPr lang="en-US" sz="3600" b="1" dirty="0">
                <a:latin typeface="Arial" charset="0"/>
              </a:rPr>
              <a:t>They’re just on the tracks </a:t>
            </a:r>
            <a:endParaRPr lang="en-US" sz="1000" b="1" dirty="0">
              <a:latin typeface="Arial" charset="0"/>
              <a:cs typeface="Arial" charset="0"/>
            </a:endParaRPr>
          </a:p>
        </p:txBody>
      </p:sp>
      <p:sp>
        <p:nvSpPr>
          <p:cNvPr id="16391" name="Rectangle 8"/>
          <p:cNvSpPr>
            <a:spLocks noChangeArrowheads="1"/>
          </p:cNvSpPr>
          <p:nvPr/>
        </p:nvSpPr>
        <p:spPr bwMode="auto">
          <a:xfrm>
            <a:off x="9258300" y="647701"/>
            <a:ext cx="171450" cy="161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3C9848-6144-4686-A51C-A1D97D61FC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04539"/>
            <a:ext cx="11658600" cy="440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98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16E2423-E910-4A60-9DB2-FA7D5DFC7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OK, so what could happen?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7D55B60-BCC6-4E1C-93ED-6D661A588A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905001"/>
            <a:ext cx="9071001" cy="364086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78C776-528A-4D30-A512-D825C6DD2E04}"/>
              </a:ext>
            </a:extLst>
          </p:cNvPr>
          <p:cNvSpPr txBox="1"/>
          <p:nvPr/>
        </p:nvSpPr>
        <p:spPr>
          <a:xfrm rot="19593527">
            <a:off x="2109960" y="2587726"/>
            <a:ext cx="64342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PREVENTABLE SUICIDE</a:t>
            </a:r>
          </a:p>
        </p:txBody>
      </p:sp>
    </p:spTree>
    <p:extLst>
      <p:ext uri="{BB962C8B-B14F-4D97-AF65-F5344CB8AC3E}">
        <p14:creationId xmlns:p14="http://schemas.microsoft.com/office/powerpoint/2010/main" val="3712176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76381" y="-161348"/>
            <a:ext cx="10515600" cy="1325563"/>
          </a:xfrm>
        </p:spPr>
        <p:txBody>
          <a:bodyPr/>
          <a:lstStyle/>
          <a:p>
            <a:pPr eaLnBrk="1" hangingPunct="1"/>
            <a:r>
              <a:rPr lang="en-US" dirty="0"/>
              <a:t>Emergency Notification System</a:t>
            </a:r>
          </a:p>
        </p:txBody>
      </p:sp>
      <p:pic>
        <p:nvPicPr>
          <p:cNvPr id="1126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9034" y="1164215"/>
            <a:ext cx="8088747" cy="5635651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9928" y="190688"/>
            <a:ext cx="6493119" cy="424320"/>
          </a:xfrm>
        </p:spPr>
        <p:txBody>
          <a:bodyPr>
            <a:noAutofit/>
          </a:bodyPr>
          <a:lstStyle/>
          <a:p>
            <a:r>
              <a:rPr lang="en-US" sz="3200" dirty="0"/>
              <a:t>Save a life call the Railroad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C71D82-5007-473A-B784-6B5557DB799C}"/>
              </a:ext>
            </a:extLst>
          </p:cNvPr>
          <p:cNvSpPr txBox="1"/>
          <p:nvPr/>
        </p:nvSpPr>
        <p:spPr>
          <a:xfrm>
            <a:off x="771787" y="636440"/>
            <a:ext cx="10494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CALL UNION PACIFIC RESOURCE MANAGEMENT CENTER AT           </a:t>
            </a:r>
            <a:r>
              <a:rPr lang="en-US" sz="3600" dirty="0"/>
              <a:t>1-888-877-7267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E4FE31-15CF-449F-A700-18F4CAD09E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404" y="1615044"/>
            <a:ext cx="6040537" cy="401970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72276C-F1F6-45AF-8E0D-2CDF5B0B5CC3}"/>
              </a:ext>
            </a:extLst>
          </p:cNvPr>
          <p:cNvSpPr txBox="1"/>
          <p:nvPr/>
        </p:nvSpPr>
        <p:spPr>
          <a:xfrm>
            <a:off x="5291282" y="590238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73050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FB9FA-5FD2-4B20-8508-EFC16B7E0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81" y="0"/>
            <a:ext cx="10515600" cy="1325563"/>
          </a:xfrm>
        </p:spPr>
        <p:txBody>
          <a:bodyPr/>
          <a:lstStyle/>
          <a:p>
            <a:r>
              <a:rPr lang="en-US" dirty="0"/>
              <a:t>Join WCSO Rail Auxiliary Team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20A00F-B75B-4C99-AA69-624C1A7B0C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166328"/>
            <a:ext cx="4724400" cy="31412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735EF2-27E7-4110-B378-D03AB025AB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8829" y="1656322"/>
            <a:ext cx="3185625" cy="23892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578E9A-2E1D-4F7B-80F4-8017DA690F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52" y="4257787"/>
            <a:ext cx="3790948" cy="25205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440A48-09CD-43C0-AE1F-4FE4FB7AD9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3743865"/>
            <a:ext cx="4563885" cy="3034499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84AC06-B48D-423A-80B4-E99CF20ABCDB}"/>
              </a:ext>
            </a:extLst>
          </p:cNvPr>
          <p:cNvSpPr txBox="1"/>
          <p:nvPr/>
        </p:nvSpPr>
        <p:spPr>
          <a:xfrm>
            <a:off x="2895600" y="5867400"/>
            <a:ext cx="3352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RAT Aviation in Rail Safety/Security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7C60DFD-2A4E-4931-9B93-D8C1C1B60D28}"/>
              </a:ext>
            </a:extLst>
          </p:cNvPr>
          <p:cNvSpPr/>
          <p:nvPr/>
        </p:nvSpPr>
        <p:spPr>
          <a:xfrm>
            <a:off x="3657600" y="4572000"/>
            <a:ext cx="12192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4164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ail Auxiliary Team">
            <a:hlinkClick r:id="" action="ppaction://media"/>
            <a:extLst>
              <a:ext uri="{FF2B5EF4-FFF2-40B4-BE49-F238E27FC236}">
                <a16:creationId xmlns:a16="http://schemas.microsoft.com/office/drawing/2014/main" id="{2698C7F6-F62E-1BFC-B7AC-656FBF81F8D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9673" y="373642"/>
            <a:ext cx="10863740" cy="6110715"/>
          </a:xfrm>
        </p:spPr>
      </p:pic>
    </p:spTree>
    <p:extLst>
      <p:ext uri="{BB962C8B-B14F-4D97-AF65-F5344CB8AC3E}">
        <p14:creationId xmlns:p14="http://schemas.microsoft.com/office/powerpoint/2010/main" val="82610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09800" y="1676400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7200" dirty="0"/>
              <a:t>LOOK,</a:t>
            </a:r>
          </a:p>
          <a:p>
            <a:pPr eaLnBrk="1" hangingPunct="1">
              <a:buFontTx/>
              <a:buNone/>
            </a:pPr>
            <a:r>
              <a:rPr lang="en-US" sz="7200" dirty="0"/>
              <a:t>LISTEN &amp;</a:t>
            </a:r>
          </a:p>
          <a:p>
            <a:pPr eaLnBrk="1" hangingPunct="1">
              <a:buFontTx/>
              <a:buNone/>
            </a:pPr>
            <a:r>
              <a:rPr lang="en-US" sz="7200" dirty="0"/>
              <a:t>LIVE!</a:t>
            </a:r>
            <a:endParaRPr lang="en-US" sz="1000" dirty="0"/>
          </a:p>
        </p:txBody>
      </p:sp>
      <p:sp>
        <p:nvSpPr>
          <p:cNvPr id="25604" name="Rectangle 8"/>
          <p:cNvSpPr>
            <a:spLocks noChangeArrowheads="1"/>
          </p:cNvSpPr>
          <p:nvPr/>
        </p:nvSpPr>
        <p:spPr bwMode="auto">
          <a:xfrm>
            <a:off x="4676775" y="4543426"/>
            <a:ext cx="228600" cy="200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400" dirty="0"/>
              <a:t>®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9E957A-C8EC-49EA-BCB1-1425BF0BCA36}"/>
              </a:ext>
            </a:extLst>
          </p:cNvPr>
          <p:cNvSpPr/>
          <p:nvPr/>
        </p:nvSpPr>
        <p:spPr>
          <a:xfrm>
            <a:off x="8610600" y="5943600"/>
            <a:ext cx="1981200" cy="838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Nevada Rail Auxiliary Teams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8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8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build="p" autoUpdateAnimBg="0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025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8229600" cy="809892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247528"/>
            <a:ext cx="9144000" cy="6048103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endParaRPr lang="en-US" b="1" dirty="0"/>
          </a:p>
          <a:p>
            <a:pPr algn="ctr">
              <a:defRPr/>
            </a:pPr>
            <a:r>
              <a:rPr lang="en-US" b="1" dirty="0"/>
              <a:t>Rich Gent </a:t>
            </a:r>
            <a:br>
              <a:rPr lang="en-US" b="1" dirty="0"/>
            </a:br>
            <a:r>
              <a:rPr lang="en-US" b="1" dirty="0"/>
              <a:t>775-867-3803</a:t>
            </a:r>
          </a:p>
          <a:p>
            <a:pPr marL="0" indent="0" algn="ctr">
              <a:buNone/>
              <a:defRPr/>
            </a:pPr>
            <a:r>
              <a:rPr lang="en-US" b="1" dirty="0"/>
              <a:t>Nevada Rail Auxiliary Teams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10200" y="5429126"/>
            <a:ext cx="5257800" cy="1676400"/>
          </a:xfrm>
        </p:spPr>
        <p:txBody>
          <a:bodyPr/>
          <a:lstStyle/>
          <a:p>
            <a:pPr algn="l">
              <a:defRPr/>
            </a:pPr>
            <a:r>
              <a:rPr lang="en-US" sz="2400" b="1" u="sng" dirty="0">
                <a:solidFill>
                  <a:srgbClr val="2705F5"/>
                </a:solidFill>
              </a:rPr>
              <a:t>rich@hotrailgroup.com</a:t>
            </a:r>
          </a:p>
          <a:p>
            <a:pPr algn="l">
              <a:defRPr/>
            </a:pPr>
            <a:r>
              <a:rPr lang="en-US" sz="2400" b="1" u="sng" dirty="0">
                <a:solidFill>
                  <a:srgbClr val="2705F5"/>
                </a:solidFill>
                <a:hlinkClick r:id="rId4"/>
              </a:rPr>
              <a:t>www.hotrailgroup.com</a:t>
            </a:r>
            <a:endParaRPr lang="en-US" sz="2400" b="1" u="sng" dirty="0">
              <a:solidFill>
                <a:srgbClr val="2705F5"/>
              </a:solidFill>
            </a:endParaRPr>
          </a:p>
          <a:p>
            <a:pPr algn="l">
              <a:defRPr/>
            </a:pPr>
            <a:r>
              <a:rPr lang="en-US" sz="2400" b="1" u="sng" dirty="0">
                <a:solidFill>
                  <a:srgbClr val="2705F5"/>
                </a:solidFill>
              </a:rPr>
              <a:t>Facebook: Rail Auxiliary Teams</a:t>
            </a:r>
          </a:p>
          <a:p>
            <a:endParaRPr lang="en-US" sz="24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8221533" y="6400923"/>
            <a:ext cx="1366644" cy="2095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36" y="2174033"/>
            <a:ext cx="11499622" cy="250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1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95" y="0"/>
            <a:ext cx="11293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97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4327B7-DC42-EC35-4638-9ADE15601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934" y="0"/>
            <a:ext cx="5537834" cy="6858000"/>
          </a:xfrm>
          <a:prstGeom prst="rect">
            <a:avLst/>
          </a:prstGeom>
          <a:ln>
            <a:noFill/>
          </a:ln>
        </p:spPr>
      </p:pic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ouble-stack rail transport - Wikipedia">
            <a:extLst>
              <a:ext uri="{FF2B5EF4-FFF2-40B4-BE49-F238E27FC236}">
                <a16:creationId xmlns:a16="http://schemas.microsoft.com/office/drawing/2014/main" id="{6279AF61-1BB4-8580-07B8-661982F56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965" y="1905000"/>
            <a:ext cx="428625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875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u"/>
      </p:transition>
    </mc:Choice>
    <mc:Fallback>
      <p:transition spd="slow"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32532-3596-474A-B6FC-14EC0CB5A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035" y="1150215"/>
            <a:ext cx="5377874" cy="1454439"/>
          </a:xfrm>
        </p:spPr>
        <p:txBody>
          <a:bodyPr>
            <a:normAutofit fontScale="90000"/>
          </a:bodyPr>
          <a:lstStyle/>
          <a:p>
            <a:r>
              <a:rPr lang="en-US" sz="6600" dirty="0"/>
              <a:t>1-500-1</a:t>
            </a:r>
            <a:br>
              <a:rPr lang="en-US" sz="6600" dirty="0"/>
            </a:br>
            <a:r>
              <a:rPr lang="en-US" sz="3100" dirty="0"/>
              <a:t>(Trains are ecofriendly and efficient)</a:t>
            </a:r>
          </a:p>
        </p:txBody>
      </p:sp>
      <p:pic>
        <p:nvPicPr>
          <p:cNvPr id="1026" name="Picture 2" descr="Untitled 2">
            <a:extLst>
              <a:ext uri="{FF2B5EF4-FFF2-40B4-BE49-F238E27FC236}">
                <a16:creationId xmlns:a16="http://schemas.microsoft.com/office/drawing/2014/main" id="{F6948854-5CDA-4943-9F17-6D443D9D5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877434"/>
            <a:ext cx="44005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 te xi t 1 2">
            <a:extLst>
              <a:ext uri="{FF2B5EF4-FFF2-40B4-BE49-F238E27FC236}">
                <a16:creationId xmlns:a16="http://schemas.microsoft.com/office/drawing/2014/main" id="{584E7600-A52E-40EF-8D02-4BD8CA24B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840576"/>
            <a:ext cx="378142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43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66581"/>
            <a:ext cx="9144000" cy="446461"/>
          </a:xfrm>
        </p:spPr>
        <p:txBody>
          <a:bodyPr>
            <a:normAutofit fontScale="90000"/>
          </a:bodyPr>
          <a:lstStyle/>
          <a:p>
            <a:r>
              <a:rPr lang="en-US" dirty="0"/>
              <a:t>Critical to the Economy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01" y="913042"/>
            <a:ext cx="10479681" cy="589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313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4028FF-125E-47B0-AA75-6088EFAE8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" y="859415"/>
            <a:ext cx="8491559" cy="6118443"/>
          </a:xfrm>
          <a:prstGeom prst="rect">
            <a:avLst/>
          </a:prstGeom>
        </p:spPr>
      </p:pic>
      <p:pic>
        <p:nvPicPr>
          <p:cNvPr id="2050" name="Picture 2" descr="BNSF 4779 leads a US Army War Machine Train eastbound carrying HUM V's and M1A2 Abram Tanks possible picked up at the Marine Corps Logistic Base Yermo, Ca, Yermo is the unloading/loading facility for the National Trailning Center at Ft. Irwin, CA.">
            <a:extLst>
              <a:ext uri="{FF2B5EF4-FFF2-40B4-BE49-F238E27FC236}">
                <a16:creationId xmlns:a16="http://schemas.microsoft.com/office/drawing/2014/main" id="{DDBFF65E-B06E-4D40-A8DB-45F84F38B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836" y="0"/>
            <a:ext cx="3860801" cy="265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ains, Tanks and Combat Vehicles | Military.com">
            <a:extLst>
              <a:ext uri="{FF2B5EF4-FFF2-40B4-BE49-F238E27FC236}">
                <a16:creationId xmlns:a16="http://schemas.microsoft.com/office/drawing/2014/main" id="{7E688941-AF2A-47F4-BD9F-F04C4ED24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369" y="3786909"/>
            <a:ext cx="3920631" cy="218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98CDC37-EA8E-4A78-8FCD-C24EC31F2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63" y="0"/>
            <a:ext cx="7427706" cy="1057871"/>
          </a:xfrm>
        </p:spPr>
        <p:txBody>
          <a:bodyPr/>
          <a:lstStyle/>
          <a:p>
            <a:r>
              <a:rPr lang="en-US" dirty="0"/>
              <a:t>Strategic Rail Corridors</a:t>
            </a:r>
          </a:p>
        </p:txBody>
      </p:sp>
    </p:spTree>
    <p:extLst>
      <p:ext uri="{BB962C8B-B14F-4D97-AF65-F5344CB8AC3E}">
        <p14:creationId xmlns:p14="http://schemas.microsoft.com/office/powerpoint/2010/main" val="1261442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F589F9-D247-44F4-B92E-FC44A6DAE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706" y="73891"/>
            <a:ext cx="5419898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4EFE49-CF82-4F85-AB40-9700CB7F9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3608" y="313027"/>
            <a:ext cx="4608368" cy="198772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Black Ops One" panose="02000000000000000000" pitchFamily="2" charset="0"/>
              </a:rPr>
              <a:t>Critical to the Military and Defense</a:t>
            </a:r>
          </a:p>
        </p:txBody>
      </p:sp>
    </p:spTree>
    <p:extLst>
      <p:ext uri="{BB962C8B-B14F-4D97-AF65-F5344CB8AC3E}">
        <p14:creationId xmlns:p14="http://schemas.microsoft.com/office/powerpoint/2010/main" val="296041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CB3540E5350B4F8430A3F167417D44" ma:contentTypeVersion="13" ma:contentTypeDescription="Create a new document." ma:contentTypeScope="" ma:versionID="ccaffed93b43dd928348c5f5c14d2bd7">
  <xsd:schema xmlns:xsd="http://www.w3.org/2001/XMLSchema" xmlns:xs="http://www.w3.org/2001/XMLSchema" xmlns:p="http://schemas.microsoft.com/office/2006/metadata/properties" xmlns:ns2="61acbd0e-8d97-4eab-adf5-73367b499e5d" xmlns:ns3="58cd2864-a2ba-4bca-97be-cff8ac02128d" targetNamespace="http://schemas.microsoft.com/office/2006/metadata/properties" ma:root="true" ma:fieldsID="992d5fea35402a2bff5a8b4bc7c0a00a" ns2:_="" ns3:_="">
    <xsd:import namespace="61acbd0e-8d97-4eab-adf5-73367b499e5d"/>
    <xsd:import namespace="58cd2864-a2ba-4bca-97be-cff8ac0212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acbd0e-8d97-4eab-adf5-73367b499e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b48f011-0c99-48a8-b23c-e11e698ab5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cd2864-a2ba-4bca-97be-cff8ac02128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b5ab036-566d-4bc9-b3dd-50a0351051b0}" ma:internalName="TaxCatchAll" ma:showField="CatchAllData" ma:web="58cd2864-a2ba-4bca-97be-cff8ac0212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1acbd0e-8d97-4eab-adf5-73367b499e5d">
      <Terms xmlns="http://schemas.microsoft.com/office/infopath/2007/PartnerControls"/>
    </lcf76f155ced4ddcb4097134ff3c332f>
    <TaxCatchAll xmlns="58cd2864-a2ba-4bca-97be-cff8ac02128d" xsi:nil="true"/>
  </documentManagement>
</p:properties>
</file>

<file path=customXml/itemProps1.xml><?xml version="1.0" encoding="utf-8"?>
<ds:datastoreItem xmlns:ds="http://schemas.openxmlformats.org/officeDocument/2006/customXml" ds:itemID="{30B379A4-C2D1-4D3D-8271-634AC228A04B}"/>
</file>

<file path=customXml/itemProps2.xml><?xml version="1.0" encoding="utf-8"?>
<ds:datastoreItem xmlns:ds="http://schemas.openxmlformats.org/officeDocument/2006/customXml" ds:itemID="{1161D7B6-A44F-447C-BA8E-C134790AB908}"/>
</file>

<file path=customXml/itemProps3.xml><?xml version="1.0" encoding="utf-8"?>
<ds:datastoreItem xmlns:ds="http://schemas.openxmlformats.org/officeDocument/2006/customXml" ds:itemID="{4B4F8365-8455-4498-BA7A-A370F47A05E0}"/>
</file>

<file path=docProps/app.xml><?xml version="1.0" encoding="utf-8"?>
<Properties xmlns="http://schemas.openxmlformats.org/officeDocument/2006/extended-properties" xmlns:vt="http://schemas.openxmlformats.org/officeDocument/2006/docPropsVTypes">
  <TotalTime>1830</TotalTime>
  <Words>283</Words>
  <Application>Microsoft Office PowerPoint</Application>
  <PresentationFormat>Widescreen</PresentationFormat>
  <Paragraphs>66</Paragraphs>
  <Slides>26</Slides>
  <Notes>6</Notes>
  <HiddenSlides>6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Black Ops One</vt:lpstr>
      <vt:lpstr>Bookmania</vt:lpstr>
      <vt:lpstr>Calibri</vt:lpstr>
      <vt:lpstr>Calibri Light</vt:lpstr>
      <vt:lpstr>Engravers MT</vt:lpstr>
      <vt:lpstr>knowledge-medium</vt:lpstr>
      <vt:lpstr>Segoe UI Black</vt:lpstr>
      <vt:lpstr>Office Theme</vt:lpstr>
      <vt:lpstr>The Unseen Infrastructure</vt:lpstr>
      <vt:lpstr>PowerPoint Presentation</vt:lpstr>
      <vt:lpstr>PowerPoint Presentation</vt:lpstr>
      <vt:lpstr>PowerPoint Presentation</vt:lpstr>
      <vt:lpstr>PowerPoint Presentation</vt:lpstr>
      <vt:lpstr>1-500-1 (Trains are ecofriendly and efficient)</vt:lpstr>
      <vt:lpstr>Critical to the Economy</vt:lpstr>
      <vt:lpstr>Strategic Rail Corridors</vt:lpstr>
      <vt:lpstr>PowerPoint Presentation</vt:lpstr>
      <vt:lpstr>PowerPoint Presentation</vt:lpstr>
      <vt:lpstr>Train Collisions</vt:lpstr>
      <vt:lpstr>Homegrown Violent Extremist  </vt:lpstr>
      <vt:lpstr>Any Time is Train Time</vt:lpstr>
      <vt:lpstr>Train Stopping Distance</vt:lpstr>
      <vt:lpstr>They’ll stop</vt:lpstr>
      <vt:lpstr>Weight Ratio</vt:lpstr>
      <vt:lpstr>Speed Perception</vt:lpstr>
      <vt:lpstr>Multiple Tracks</vt:lpstr>
      <vt:lpstr>PowerPoint Presentation</vt:lpstr>
      <vt:lpstr>OK, so what could happen?</vt:lpstr>
      <vt:lpstr>Emergency Notification System</vt:lpstr>
      <vt:lpstr>Save a life call the Railroad</vt:lpstr>
      <vt:lpstr>Join WCSO Rail Auxiliary Team</vt:lpstr>
      <vt:lpstr>PowerPoint Presentation</vt:lpstr>
      <vt:lpstr>PowerPoint Presentation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Unseen Infrastructure  Railroads</dc:title>
  <dc:creator>Richard Gent</dc:creator>
  <cp:lastModifiedBy>Richard Gent</cp:lastModifiedBy>
  <cp:revision>37</cp:revision>
  <dcterms:created xsi:type="dcterms:W3CDTF">2021-04-29T04:36:45Z</dcterms:created>
  <dcterms:modified xsi:type="dcterms:W3CDTF">2023-02-04T04:28:58Z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0x01010079CB3540E5350B4F8430A3F167417D44</vt:lpwstr>
  </property>
</Properties>
</file>