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notesSlides/notesSlide13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2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1" r:id="rId2"/>
  </p:sldMasterIdLst>
  <p:notesMasterIdLst>
    <p:notesMasterId r:id="rId20"/>
  </p:notesMasterIdLst>
  <p:sldIdLst>
    <p:sldId id="256" r:id="rId3"/>
    <p:sldId id="259" r:id="rId4"/>
    <p:sldId id="264" r:id="rId5"/>
    <p:sldId id="273" r:id="rId6"/>
    <p:sldId id="281" r:id="rId7"/>
    <p:sldId id="257" r:id="rId8"/>
    <p:sldId id="258" r:id="rId9"/>
    <p:sldId id="272" r:id="rId10"/>
    <p:sldId id="288" r:id="rId11"/>
    <p:sldId id="289" r:id="rId12"/>
    <p:sldId id="285" r:id="rId13"/>
    <p:sldId id="282" r:id="rId14"/>
    <p:sldId id="278" r:id="rId15"/>
    <p:sldId id="265" r:id="rId16"/>
    <p:sldId id="287" r:id="rId17"/>
    <p:sldId id="276" r:id="rId18"/>
    <p:sldId id="283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1">
          <p15:clr>
            <a:srgbClr val="A4A3A4"/>
          </p15:clr>
        </p15:guide>
        <p15:guide id="2" pos="399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94A2"/>
    <a:srgbClr val="288B98"/>
    <a:srgbClr val="B59523"/>
    <a:srgbClr val="E6E6E6"/>
    <a:srgbClr val="24717B"/>
    <a:srgbClr val="21717B"/>
    <a:srgbClr val="568F96"/>
    <a:srgbClr val="2696A4"/>
    <a:srgbClr val="2499A6"/>
    <a:srgbClr val="2897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31"/>
    <p:restoredTop sz="79651" autoAdjust="0"/>
  </p:normalViewPr>
  <p:slideViewPr>
    <p:cSldViewPr snapToGrid="0" snapToObjects="1">
      <p:cViewPr varScale="1">
        <p:scale>
          <a:sx n="75" d="100"/>
          <a:sy n="75" d="100"/>
        </p:scale>
        <p:origin x="327" y="27"/>
      </p:cViewPr>
      <p:guideLst>
        <p:guide orient="horz" pos="2151"/>
        <p:guide pos="399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customXml" Target="../customXml/item2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customXml" Target="../customXml/item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Relationship Id="rId27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F2131-0626-BE4D-A0B4-7B9E9021EE8C}" type="datetimeFigureOut">
              <a:rPr lang="en-US" smtClean="0"/>
              <a:t>2/14/2022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FD58E7-74B1-5A4C-A128-F7C5AC28E1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9195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FD58E7-74B1-5A4C-A128-F7C5AC28E17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8249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Taking low</a:t>
            </a:r>
            <a:r>
              <a:rPr lang="en-US" baseline="0" dirty="0"/>
              <a:t>-volume movements from Lemmon and pushing them to Golden Valley/Stead</a:t>
            </a:r>
          </a:p>
          <a:p>
            <a:r>
              <a:rPr lang="en-US" baseline="0" dirty="0"/>
              <a:t>Discuss temp Traffic signals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FD58E7-74B1-5A4C-A128-F7C5AC28E17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80905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FD58E7-74B1-5A4C-A128-F7C5AC28E17F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0911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FD58E7-74B1-5A4C-A128-F7C5AC28E17F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7497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FD58E7-74B1-5A4C-A128-F7C5AC28E17F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3408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FD58E7-74B1-5A4C-A128-F7C5AC28E17F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0063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FD58E7-74B1-5A4C-A128-F7C5AC28E17F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57236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FD58E7-74B1-5A4C-A128-F7C5AC28E17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7114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FD58E7-74B1-5A4C-A128-F7C5AC28E17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8007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FD58E7-74B1-5A4C-A128-F7C5AC28E17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6506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1" indent="-342900" fontAlgn="auto">
              <a:lnSpc>
                <a:spcPts val="3400"/>
              </a:lnSpc>
              <a:spcBef>
                <a:spcPts val="0"/>
              </a:spcBef>
              <a:spcAft>
                <a:spcPts val="1200"/>
              </a:spcAft>
              <a:buClr>
                <a:srgbClr val="2894A2"/>
              </a:buClr>
              <a:buSzPct val="75000"/>
              <a:buFont typeface="Wingdings" panose="05000000000000000000" pitchFamily="2" charset="2"/>
              <a:buChar char=""/>
              <a:tabLst>
                <a:tab pos="454025" algn="l"/>
              </a:tabLst>
              <a:defRPr/>
            </a:pPr>
            <a:r>
              <a:rPr lang="en-US" sz="2600" dirty="0">
                <a:latin typeface="Roboto"/>
                <a:cs typeface="Calibri"/>
              </a:rPr>
              <a:t>Widen Lemmon Drive from 4 to 6 lanes</a:t>
            </a:r>
          </a:p>
          <a:p>
            <a:pPr marL="342900" marR="0" lvl="1" indent="-342900" fontAlgn="auto">
              <a:lnSpc>
                <a:spcPts val="3400"/>
              </a:lnSpc>
              <a:spcBef>
                <a:spcPts val="0"/>
              </a:spcBef>
              <a:spcAft>
                <a:spcPts val="1200"/>
              </a:spcAft>
              <a:buClr>
                <a:srgbClr val="2894A2"/>
              </a:buClr>
              <a:buSzPct val="75000"/>
              <a:buFont typeface="Wingdings" panose="05000000000000000000" pitchFamily="2" charset="2"/>
              <a:buChar char=""/>
              <a:tabLst>
                <a:tab pos="454025" algn="l"/>
              </a:tabLst>
              <a:defRPr/>
            </a:pPr>
            <a:r>
              <a:rPr lang="en-US" sz="2600" dirty="0">
                <a:latin typeface="Roboto"/>
                <a:cs typeface="Calibri"/>
              </a:rPr>
              <a:t>Continuous raised median for safety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FD58E7-74B1-5A4C-A128-F7C5AC28E17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15442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1" indent="-342900">
              <a:lnSpc>
                <a:spcPts val="3400"/>
              </a:lnSpc>
              <a:spcBef>
                <a:spcPts val="0"/>
              </a:spcBef>
              <a:spcAft>
                <a:spcPts val="1200"/>
              </a:spcAft>
              <a:buClr>
                <a:srgbClr val="2894A2"/>
              </a:buClr>
              <a:buSzPct val="75000"/>
              <a:buFont typeface="Wingdings" panose="05000000000000000000" pitchFamily="2" charset="2"/>
              <a:buChar char=""/>
              <a:tabLst>
                <a:tab pos="454025" algn="l"/>
              </a:tabLst>
              <a:defRPr/>
            </a:pPr>
            <a:r>
              <a:rPr lang="en-US" sz="2600" dirty="0">
                <a:latin typeface="Roboto"/>
                <a:cs typeface="Calibri"/>
              </a:rPr>
              <a:t>Accommodate U-Turns north of Sky Vista Parkway</a:t>
            </a:r>
          </a:p>
          <a:p>
            <a:pPr marL="342900" lvl="1" indent="-342900">
              <a:lnSpc>
                <a:spcPts val="3400"/>
              </a:lnSpc>
              <a:spcBef>
                <a:spcPts val="0"/>
              </a:spcBef>
              <a:spcAft>
                <a:spcPts val="1200"/>
              </a:spcAft>
              <a:buClr>
                <a:srgbClr val="2894A2"/>
              </a:buClr>
              <a:buSzPct val="75000"/>
              <a:buFont typeface="Wingdings" panose="05000000000000000000" pitchFamily="2" charset="2"/>
              <a:buChar char=""/>
              <a:tabLst>
                <a:tab pos="454025" algn="l"/>
              </a:tabLst>
              <a:defRPr/>
            </a:pPr>
            <a:r>
              <a:rPr lang="en-US" sz="2600" dirty="0">
                <a:latin typeface="Roboto"/>
                <a:cs typeface="Calibri"/>
              </a:rPr>
              <a:t>Multimodal connections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FD58E7-74B1-5A4C-A128-F7C5AC28E17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83479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800100" lvl="2" indent="-342900">
              <a:lnSpc>
                <a:spcPts val="3400"/>
              </a:lnSpc>
              <a:spcBef>
                <a:spcPts val="0"/>
              </a:spcBef>
              <a:spcAft>
                <a:spcPts val="1200"/>
              </a:spcAft>
              <a:buClr>
                <a:srgbClr val="2894A2"/>
              </a:buClr>
              <a:buSzPct val="75000"/>
              <a:buFont typeface="Wingdings" panose="05000000000000000000" pitchFamily="2" charset="2"/>
              <a:buChar char=""/>
              <a:tabLst>
                <a:tab pos="454025" algn="l"/>
              </a:tabLst>
            </a:pPr>
            <a:r>
              <a:rPr lang="en-US" sz="2200" dirty="0">
                <a:latin typeface="Roboto"/>
                <a:cs typeface="Calibri"/>
              </a:rPr>
              <a:t>Reconfigure Interchange to DDI</a:t>
            </a:r>
          </a:p>
          <a:p>
            <a:pPr marL="800100" lvl="2" indent="-342900">
              <a:lnSpc>
                <a:spcPts val="3400"/>
              </a:lnSpc>
              <a:spcBef>
                <a:spcPts val="0"/>
              </a:spcBef>
              <a:spcAft>
                <a:spcPts val="1200"/>
              </a:spcAft>
              <a:buClr>
                <a:srgbClr val="2894A2"/>
              </a:buClr>
              <a:buSzPct val="75000"/>
              <a:buFont typeface="Wingdings" panose="05000000000000000000" pitchFamily="2" charset="2"/>
              <a:buChar char=""/>
              <a:tabLst>
                <a:tab pos="454025" algn="l"/>
              </a:tabLst>
            </a:pPr>
            <a:r>
              <a:rPr lang="en-US" sz="2200" dirty="0">
                <a:latin typeface="Roboto"/>
                <a:cs typeface="Calibri"/>
              </a:rPr>
              <a:t>Free-flow traffic to southbound US 395 on ramp</a:t>
            </a:r>
          </a:p>
          <a:p>
            <a:pPr marL="800100" lvl="2" indent="-342900">
              <a:lnSpc>
                <a:spcPts val="3400"/>
              </a:lnSpc>
              <a:spcBef>
                <a:spcPts val="0"/>
              </a:spcBef>
              <a:spcAft>
                <a:spcPts val="1200"/>
              </a:spcAft>
              <a:buClr>
                <a:srgbClr val="2894A2"/>
              </a:buClr>
              <a:buSzPct val="75000"/>
              <a:buFont typeface="Wingdings" panose="05000000000000000000" pitchFamily="2" charset="2"/>
              <a:buChar char=""/>
              <a:tabLst>
                <a:tab pos="454025" algn="l"/>
              </a:tabLst>
            </a:pPr>
            <a:r>
              <a:rPr lang="en-US" sz="2200" dirty="0">
                <a:latin typeface="Roboto"/>
                <a:cs typeface="Calibri"/>
              </a:rPr>
              <a:t>Improved safety</a:t>
            </a:r>
          </a:p>
          <a:p>
            <a:pPr marL="800100" lvl="2" indent="-342900">
              <a:lnSpc>
                <a:spcPts val="3400"/>
              </a:lnSpc>
              <a:spcBef>
                <a:spcPts val="0"/>
              </a:spcBef>
              <a:spcAft>
                <a:spcPts val="1200"/>
              </a:spcAft>
              <a:buClr>
                <a:srgbClr val="2894A2"/>
              </a:buClr>
              <a:buSzPct val="75000"/>
              <a:buFont typeface="Wingdings" panose="05000000000000000000" pitchFamily="2" charset="2"/>
              <a:buChar char=""/>
              <a:tabLst>
                <a:tab pos="454025" algn="l"/>
              </a:tabLst>
            </a:pPr>
            <a:r>
              <a:rPr lang="en-US" sz="2200" dirty="0">
                <a:latin typeface="Roboto"/>
                <a:cs typeface="Calibri"/>
              </a:rPr>
              <a:t>Dedicated pedestrian/bicycle facilities</a:t>
            </a:r>
          </a:p>
          <a:p>
            <a:pPr marL="800100" lvl="2" indent="-342900">
              <a:lnSpc>
                <a:spcPts val="3400"/>
              </a:lnSpc>
              <a:spcBef>
                <a:spcPts val="0"/>
              </a:spcBef>
              <a:spcAft>
                <a:spcPts val="1200"/>
              </a:spcAft>
              <a:buClr>
                <a:srgbClr val="2894A2"/>
              </a:buClr>
              <a:buSzPct val="75000"/>
              <a:buFont typeface="Wingdings" panose="05000000000000000000" pitchFamily="2" charset="2"/>
              <a:buChar char=""/>
              <a:tabLst>
                <a:tab pos="454025" algn="l"/>
              </a:tabLst>
            </a:pPr>
            <a:r>
              <a:rPr lang="en-US" sz="2200" dirty="0">
                <a:latin typeface="Roboto"/>
                <a:cs typeface="Calibri"/>
              </a:rPr>
              <a:t>Safe, efficient, and cost effective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FD58E7-74B1-5A4C-A128-F7C5AC28E17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20300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1" indent="-342900">
              <a:lnSpc>
                <a:spcPts val="3400"/>
              </a:lnSpc>
              <a:spcBef>
                <a:spcPts val="0"/>
              </a:spcBef>
              <a:spcAft>
                <a:spcPts val="1200"/>
              </a:spcAft>
              <a:buClr>
                <a:srgbClr val="2894A2"/>
              </a:buClr>
              <a:buSzPct val="100000"/>
              <a:buFont typeface="Wingdings" panose="05000000000000000000" pitchFamily="2" charset="2"/>
              <a:buChar char=""/>
              <a:tabLst>
                <a:tab pos="454025" algn="l"/>
              </a:tabLst>
            </a:pPr>
            <a:r>
              <a:rPr lang="en-US" sz="2600" dirty="0">
                <a:latin typeface="Roboto"/>
                <a:cs typeface="Calibri"/>
              </a:rPr>
              <a:t>Traffic Control </a:t>
            </a:r>
            <a:r>
              <a:rPr lang="en-US" sz="2600" b="1" dirty="0">
                <a:latin typeface="Roboto"/>
                <a:cs typeface="Calibri"/>
              </a:rPr>
              <a:t>begins end of February 2022 to July 2022</a:t>
            </a:r>
          </a:p>
          <a:p>
            <a:pPr marL="800100" lvl="2" indent="-3429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2894A2"/>
              </a:buClr>
              <a:buSzPct val="100000"/>
              <a:buFont typeface="Wingdings" panose="05000000000000000000" pitchFamily="2" charset="2"/>
              <a:buChar char=""/>
              <a:tabLst>
                <a:tab pos="454025" algn="l"/>
              </a:tabLst>
            </a:pPr>
            <a:r>
              <a:rPr lang="en-US" sz="2800" dirty="0">
                <a:latin typeface="Roboto"/>
                <a:cs typeface="Calibri"/>
              </a:rPr>
              <a:t>24-hours-a-day, seven days a week</a:t>
            </a:r>
          </a:p>
          <a:p>
            <a:pPr marL="800100" lvl="2" indent="-3429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2894A2"/>
              </a:buClr>
              <a:buSzPct val="100000"/>
              <a:buFont typeface="Wingdings" panose="05000000000000000000" pitchFamily="2" charset="2"/>
              <a:buChar char=""/>
              <a:tabLst>
                <a:tab pos="454025" algn="l"/>
              </a:tabLst>
            </a:pPr>
            <a:r>
              <a:rPr lang="en-US" sz="2800" dirty="0">
                <a:latin typeface="Roboto"/>
                <a:cs typeface="Calibri"/>
              </a:rPr>
              <a:t>Temporary traffic signals at Golden Valley Interchange</a:t>
            </a:r>
          </a:p>
          <a:p>
            <a:pPr marL="800100" lvl="2" indent="-3429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2894A2"/>
              </a:buClr>
              <a:buSzPct val="100000"/>
              <a:buFont typeface="Wingdings" panose="05000000000000000000" pitchFamily="2" charset="2"/>
              <a:buChar char=""/>
              <a:tabLst>
                <a:tab pos="454025" algn="l"/>
              </a:tabLst>
            </a:pPr>
            <a:r>
              <a:rPr lang="en-US" sz="2800" b="1" dirty="0">
                <a:latin typeface="Roboto"/>
                <a:cs typeface="Calibri"/>
              </a:rPr>
              <a:t>Closures result in two months of time saving and safer conditions for workers and community, </a:t>
            </a:r>
            <a:r>
              <a:rPr lang="en-US" sz="2800" b="1" dirty="0">
                <a:highlight>
                  <a:srgbClr val="FFFF00"/>
                </a:highlight>
                <a:latin typeface="Roboto"/>
                <a:cs typeface="Calibri"/>
              </a:rPr>
              <a:t>not sure if you want to discuss previous options (The project team developed new traffic control plan, resulting in…)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FD58E7-74B1-5A4C-A128-F7C5AC28E17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3700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1" indent="-342900">
              <a:lnSpc>
                <a:spcPts val="3400"/>
              </a:lnSpc>
              <a:spcBef>
                <a:spcPts val="0"/>
              </a:spcBef>
              <a:spcAft>
                <a:spcPts val="1200"/>
              </a:spcAft>
              <a:buClr>
                <a:srgbClr val="2894A2"/>
              </a:buClr>
              <a:buSzPct val="100000"/>
              <a:buFont typeface="Wingdings" panose="05000000000000000000" pitchFamily="2" charset="2"/>
              <a:buChar char=""/>
              <a:tabLst>
                <a:tab pos="454025" algn="l"/>
              </a:tabLst>
            </a:pPr>
            <a:r>
              <a:rPr lang="en-US" sz="2600" dirty="0">
                <a:latin typeface="Roboto"/>
                <a:cs typeface="Calibri"/>
              </a:rPr>
              <a:t>Traffic Control </a:t>
            </a:r>
            <a:r>
              <a:rPr lang="en-US" sz="2600" b="1" dirty="0">
                <a:latin typeface="Roboto"/>
                <a:cs typeface="Calibri"/>
              </a:rPr>
              <a:t>begins end of February 2022 to July 2022</a:t>
            </a:r>
          </a:p>
          <a:p>
            <a:pPr marL="800100" lvl="2" indent="-3429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2894A2"/>
              </a:buClr>
              <a:buSzPct val="100000"/>
              <a:buFont typeface="Wingdings" panose="05000000000000000000" pitchFamily="2" charset="2"/>
              <a:buChar char=""/>
              <a:tabLst>
                <a:tab pos="454025" algn="l"/>
              </a:tabLst>
            </a:pPr>
            <a:r>
              <a:rPr lang="en-US" sz="2800" dirty="0">
                <a:latin typeface="Roboto"/>
                <a:cs typeface="Calibri"/>
              </a:rPr>
              <a:t>24-hours-a-day, seven days a week</a:t>
            </a:r>
          </a:p>
          <a:p>
            <a:pPr marL="800100" lvl="2" indent="-3429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2894A2"/>
              </a:buClr>
              <a:buSzPct val="100000"/>
              <a:buFont typeface="Wingdings" panose="05000000000000000000" pitchFamily="2" charset="2"/>
              <a:buChar char=""/>
              <a:tabLst>
                <a:tab pos="454025" algn="l"/>
              </a:tabLst>
            </a:pPr>
            <a:r>
              <a:rPr lang="en-US" sz="2800" dirty="0">
                <a:latin typeface="Roboto"/>
                <a:cs typeface="Calibri"/>
              </a:rPr>
              <a:t>Temporary traffic signals at Golden Valley Interchange</a:t>
            </a:r>
          </a:p>
          <a:p>
            <a:pPr marL="800100" lvl="2" indent="-3429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2894A2"/>
              </a:buClr>
              <a:buSzPct val="100000"/>
              <a:buFont typeface="Wingdings" panose="05000000000000000000" pitchFamily="2" charset="2"/>
              <a:buChar char=""/>
              <a:tabLst>
                <a:tab pos="454025" algn="l"/>
              </a:tabLst>
            </a:pPr>
            <a:r>
              <a:rPr lang="en-US" sz="2800" b="1" dirty="0">
                <a:latin typeface="Roboto"/>
                <a:cs typeface="Calibri"/>
              </a:rPr>
              <a:t>Closures result in two months of time saving and safer conditions for workers and community, </a:t>
            </a:r>
            <a:r>
              <a:rPr lang="en-US" sz="2800" b="1" dirty="0">
                <a:highlight>
                  <a:srgbClr val="FFFF00"/>
                </a:highlight>
                <a:latin typeface="Roboto"/>
                <a:cs typeface="Calibri"/>
              </a:rPr>
              <a:t>not sure if you want to discuss previous options (The project team developed new traffic control plan, resulting in…)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FD58E7-74B1-5A4C-A128-F7C5AC28E17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9713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21717B"/>
              </a:gs>
              <a:gs pos="50000">
                <a:srgbClr val="568F96"/>
              </a:gs>
              <a:gs pos="100000">
                <a:srgbClr val="B59523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4164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B3C5B-7BC4-424A-8F9A-DA0B45D88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EF81EE-019D-4849-A852-FE1A9A929C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08A2E9-EB2E-4049-AE4C-C5034ED90C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B40BE5-F8AF-4456-A4BF-BF9040DF1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0DBD2-FDF4-4997-B7E8-D0FC714A83BF}" type="datetimeFigureOut">
              <a:rPr lang="en-US" smtClean="0"/>
              <a:t>2/14/2022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B7A529-9B3A-4D5A-AF00-7D5D86ADE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0D4748-CF7E-4AE0-B313-DB107C543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9C02A-B83D-48EA-93F6-413DDFACCD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855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29AC2-B557-4F97-BE3D-318C30C84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652591B-F4CF-4DF3-92D4-05956E241E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C38333-E33D-4C85-8469-8EDEC5D2FB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EB6150-F1BE-4221-B2B2-F40C2FD41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0DBD2-FDF4-4997-B7E8-D0FC714A83BF}" type="datetimeFigureOut">
              <a:rPr lang="en-US" smtClean="0"/>
              <a:t>2/14/2022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9E3DC7-CA0D-42E2-AAB7-A94E0F10C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7AA9B5-1D84-4A49-9826-AEB3607EA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9C02A-B83D-48EA-93F6-413DDFACCD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7110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81819-4210-4520-8847-1F2824337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544772-6212-4ED0-87A9-52322910FB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1327EC-6649-4777-B2ED-8F9ABD5AE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0DBD2-FDF4-4997-B7E8-D0FC714A83BF}" type="datetimeFigureOut">
              <a:rPr lang="en-US" smtClean="0"/>
              <a:t>2/14/2022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5E81CA-2E55-40BD-AC07-1778C1677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597DA-E247-4607-A74A-8077D9FBC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9C02A-B83D-48EA-93F6-413DDFACCD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7534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5DA855E-7D2E-494D-BFE4-F783C221CB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CBC750-EE4D-46A2-934D-348F8B85A3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36C783-58A6-461F-90B4-6335052BB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0DBD2-FDF4-4997-B7E8-D0FC714A83BF}" type="datetimeFigureOut">
              <a:rPr lang="en-US" smtClean="0"/>
              <a:t>2/14/2022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F0DE35-C723-47E8-82C5-82D12E2CF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9EC11-FC6D-481D-888A-898026C1A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9C02A-B83D-48EA-93F6-413DDFACCD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240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6918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9A7A4-6F03-40BC-B00F-686D89C2E7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ADAA2D-7FE6-49D2-9B30-AE6D73A88C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E7F53A-91AB-4FBC-8CAF-0991ED2DE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0DBD2-FDF4-4997-B7E8-D0FC714A83BF}" type="datetimeFigureOut">
              <a:rPr lang="en-US" smtClean="0"/>
              <a:t>2/14/2022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3FE07-CEEE-4060-A9F7-65FCA4B6F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49C761-FDCD-47BD-996C-8AF1ADCDC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9C02A-B83D-48EA-93F6-413DDFACCD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545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822AF-7A1B-4B9C-9D7E-335EFDB43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2382F3-C0DC-4316-B519-1959209017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0CF4A9-49CD-4564-BA28-DD59176C9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0DBD2-FDF4-4997-B7E8-D0FC714A83BF}" type="datetimeFigureOut">
              <a:rPr lang="en-US" smtClean="0"/>
              <a:t>2/14/2022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8C4A96-1266-402B-BFBF-9FDFF545B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40C86F-401A-4709-BA5D-FABC6CFF1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9C02A-B83D-48EA-93F6-413DDFACCD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862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A198D-A5AA-42E0-839A-533ABE5AE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08A9EC-4998-4210-8C00-A9A2C3768C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766057-E334-4B05-818F-0D6028282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0DBD2-FDF4-4997-B7E8-D0FC714A83BF}" type="datetimeFigureOut">
              <a:rPr lang="en-US" smtClean="0"/>
              <a:t>2/14/2022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886ADF-68AA-4AC2-8476-959BF699F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29CAA7-E308-40DC-B29F-A8F8CA6F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9C02A-B83D-48EA-93F6-413DDFACCD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153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0FD3C-1374-415D-B41B-CB2846D53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BF13E5-E072-4643-8B0C-94FA28B711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1DF8AB-FFDB-4C85-9D0C-47CD15C3DD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6C8F17-CF5B-46E6-B61E-830CD7114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0DBD2-FDF4-4997-B7E8-D0FC714A83BF}" type="datetimeFigureOut">
              <a:rPr lang="en-US" smtClean="0"/>
              <a:t>2/14/2022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1B2632-98ED-4824-A61D-F1F4A184A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CCF6BE-9C45-4E77-B407-C47976B57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9C02A-B83D-48EA-93F6-413DDFACCD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841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62D54-8DF4-466B-A24C-271065EEC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0604EF-8930-4753-BA3A-EC8131A950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7430C3-D0E9-4413-A16A-DBDD0375C7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4BBACA-50F4-4DAC-848B-7EE5E869E7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1B77FA-EF41-45E6-ADC6-E6D8369835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7E20F7-B2A9-4CE5-B636-EFF8D80B3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0DBD2-FDF4-4997-B7E8-D0FC714A83BF}" type="datetimeFigureOut">
              <a:rPr lang="en-US" smtClean="0"/>
              <a:t>2/14/2022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640D38-BEEF-455E-BE68-C348BEC9D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48090C-328D-4518-B61C-4763039E2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9C02A-B83D-48EA-93F6-413DDFACCD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819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797EE-4D47-4A83-A018-006336C92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AD280C-771D-40BF-A45C-236D620FD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0DBD2-FDF4-4997-B7E8-D0FC714A83BF}" type="datetimeFigureOut">
              <a:rPr lang="en-US" smtClean="0"/>
              <a:t>2/14/2022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88781A-F45E-43E2-BA49-4E463FE62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15F6EE-2342-4D19-A726-F67B2D6A4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9C02A-B83D-48EA-93F6-413DDFACCD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893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C52F5B-3DA0-4B75-953D-FE19513E4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0DBD2-FDF4-4997-B7E8-D0FC714A83BF}" type="datetimeFigureOut">
              <a:rPr lang="en-US" smtClean="0"/>
              <a:t>2/14/2022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ACE027-F077-4BC1-8DEF-CCCE36BD9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6DEAB5-3321-4737-B135-69D77C789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9C02A-B83D-48EA-93F6-413DDFACCD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510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4BB5B-666E-CA49-9787-C4DD22A5D0A3}" type="datetimeFigureOut">
              <a:rPr lang="en-US" smtClean="0"/>
              <a:t>2/14/2022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AF9255-6C96-7647-B00C-4988254DBE2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020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6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8E4A4B-C35F-4737-A785-678BF8204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0D2AD1-403C-4B27-B290-07936D7EE0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4FFA15-0AC5-49FD-A439-302D87A258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C0DBD2-FDF4-4997-B7E8-D0FC714A83BF}" type="datetimeFigureOut">
              <a:rPr lang="en-US" smtClean="0"/>
              <a:t>2/14/2022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E5E383-C2CE-424B-A85C-4C5408B09D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54C19E-F9A8-4C60-975B-DEBE7252F0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9C02A-B83D-48EA-93F6-413DDFACCD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087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openxmlformats.org/officeDocument/2006/relationships/hyperlink" Target="Lemmonddi.com" TargetMode="External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6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27.png"/><Relationship Id="rId10" Type="http://schemas.openxmlformats.org/officeDocument/2006/relationships/image" Target="../media/image29.png"/><Relationship Id="rId4" Type="http://schemas.microsoft.com/office/2007/relationships/hdphoto" Target="../media/hdphoto5.wdp"/><Relationship Id="rId9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7.jpeg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e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2.wdp"/><Relationship Id="rId7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openxmlformats.org/officeDocument/2006/relationships/image" Target="../media/image17.png"/><Relationship Id="rId10" Type="http://schemas.openxmlformats.org/officeDocument/2006/relationships/image" Target="../media/image20.png"/><Relationship Id="rId4" Type="http://schemas.openxmlformats.org/officeDocument/2006/relationships/image" Target="../media/image7.jpe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hyperlink" Target="file:///C:\Users\kmtay\Desktop\Work\Lemon%20Drive\LemmonDDI.com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085" y="169989"/>
            <a:ext cx="12212649" cy="6819751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A4C2AE38-0255-2942-8A92-12C157131EAF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509854" y="4071140"/>
            <a:ext cx="5782996" cy="101521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 dirty="0">
                <a:solidFill>
                  <a:srgbClr val="FFFFFF"/>
                </a:solidFill>
                <a:latin typeface="Roboto Light"/>
                <a:cs typeface="Roboto Light"/>
              </a:rPr>
              <a:t>Citizen Advisory Board Meeting</a:t>
            </a:r>
          </a:p>
          <a:p>
            <a:pPr marL="0" indent="0">
              <a:buNone/>
            </a:pPr>
            <a:r>
              <a:rPr lang="en-US" sz="3000">
                <a:solidFill>
                  <a:srgbClr val="FFFFFF"/>
                </a:solidFill>
                <a:latin typeface="Roboto Light"/>
                <a:cs typeface="Roboto Light"/>
              </a:rPr>
              <a:t>February 15, </a:t>
            </a:r>
            <a:r>
              <a:rPr lang="en-US" sz="3000" dirty="0">
                <a:solidFill>
                  <a:srgbClr val="FFFFFF"/>
                </a:solidFill>
                <a:latin typeface="Roboto Light"/>
                <a:cs typeface="Roboto Light"/>
              </a:rPr>
              <a:t>2022  </a:t>
            </a:r>
            <a:br>
              <a:rPr lang="en-US" sz="3000" dirty="0">
                <a:solidFill>
                  <a:srgbClr val="FFFFFF"/>
                </a:solidFill>
                <a:latin typeface="Roboto Light"/>
                <a:cs typeface="Roboto Light"/>
              </a:rPr>
            </a:br>
            <a:endParaRPr lang="en-US" sz="3000" dirty="0">
              <a:solidFill>
                <a:srgbClr val="FFFFFF"/>
              </a:solidFill>
              <a:latin typeface="Roboto Light"/>
              <a:cs typeface="Roboto Ligh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13" y="811399"/>
            <a:ext cx="1293278" cy="13430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93" y="5422179"/>
            <a:ext cx="1065079" cy="113934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21BB15C7-E2B2-8D48-A902-FC53CE6F3EF9}"/>
              </a:ext>
            </a:extLst>
          </p:cNvPr>
          <p:cNvSpPr txBox="1">
            <a:spLocks/>
          </p:cNvSpPr>
          <p:nvPr/>
        </p:nvSpPr>
        <p:spPr>
          <a:xfrm>
            <a:off x="469993" y="1342619"/>
            <a:ext cx="11466969" cy="265403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800"/>
              </a:lnSpc>
            </a:pPr>
            <a:r>
              <a:rPr lang="en-US" sz="6000" b="1" cap="all" dirty="0">
                <a:solidFill>
                  <a:schemeClr val="bg1"/>
                </a:solidFill>
                <a:latin typeface="Roboto Light"/>
                <a:cs typeface="Roboto Light"/>
              </a:rPr>
              <a:t>      Lemmon drive project</a:t>
            </a:r>
          </a:p>
          <a:p>
            <a:pPr>
              <a:lnSpc>
                <a:spcPts val="4800"/>
              </a:lnSpc>
            </a:pPr>
            <a:endParaRPr lang="en-US" sz="5400" b="1" cap="all" dirty="0">
              <a:solidFill>
                <a:schemeClr val="bg1"/>
              </a:solidFill>
              <a:latin typeface="Roboto"/>
              <a:cs typeface="Calibri"/>
            </a:endParaRPr>
          </a:p>
          <a:p>
            <a:pPr>
              <a:lnSpc>
                <a:spcPts val="4800"/>
              </a:lnSpc>
            </a:pPr>
            <a:r>
              <a:rPr lang="en-US" sz="4800" dirty="0">
                <a:solidFill>
                  <a:schemeClr val="bg1"/>
                </a:solidFill>
                <a:latin typeface="Roboto"/>
                <a:cs typeface="Calibri"/>
              </a:rPr>
              <a:t>Judy Tortelli, PE</a:t>
            </a:r>
          </a:p>
          <a:p>
            <a:pPr>
              <a:lnSpc>
                <a:spcPts val="4800"/>
              </a:lnSpc>
            </a:pPr>
            <a:r>
              <a:rPr lang="en-US" sz="4800" dirty="0">
                <a:solidFill>
                  <a:schemeClr val="bg1"/>
                </a:solidFill>
                <a:latin typeface="Roboto"/>
                <a:cs typeface="Calibri"/>
              </a:rPr>
              <a:t>RTC Project Manager</a:t>
            </a:r>
          </a:p>
        </p:txBody>
      </p:sp>
      <p:pic>
        <p:nvPicPr>
          <p:cNvPr id="1026" name="Picture 2" descr="qd construction 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1407" y="5475703"/>
            <a:ext cx="1686052" cy="1085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28468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F513B26-9F4F-4DB6-8224-AA3E2C43AB1F}"/>
              </a:ext>
            </a:extLst>
          </p:cNvPr>
          <p:cNvSpPr txBox="1">
            <a:spLocks/>
          </p:cNvSpPr>
          <p:nvPr/>
        </p:nvSpPr>
        <p:spPr>
          <a:xfrm>
            <a:off x="402336" y="550289"/>
            <a:ext cx="6599800" cy="82296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200" cap="all" dirty="0">
              <a:solidFill>
                <a:srgbClr val="288B98"/>
              </a:solidFill>
              <a:latin typeface="Roboto Light"/>
              <a:cs typeface="Calibri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1BB15C7-E2B2-8D48-A902-FC53CE6F3EF9}"/>
              </a:ext>
            </a:extLst>
          </p:cNvPr>
          <p:cNvSpPr txBox="1">
            <a:spLocks/>
          </p:cNvSpPr>
          <p:nvPr/>
        </p:nvSpPr>
        <p:spPr>
          <a:xfrm>
            <a:off x="402335" y="550289"/>
            <a:ext cx="9914482" cy="82296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00" dirty="0">
                <a:solidFill>
                  <a:srgbClr val="288B98"/>
                </a:solidFill>
                <a:latin typeface="Roboto Medium"/>
                <a:cs typeface="Calibri"/>
              </a:rPr>
              <a:t>Traffic Impacts</a:t>
            </a:r>
            <a:endParaRPr lang="en-US" sz="4200" dirty="0">
              <a:solidFill>
                <a:srgbClr val="288B98"/>
              </a:solidFill>
              <a:latin typeface="Roboto Light"/>
              <a:cs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1013" t="16749" r="13984" b="12720"/>
          <a:stretch/>
        </p:blipFill>
        <p:spPr>
          <a:xfrm>
            <a:off x="503702" y="1232080"/>
            <a:ext cx="4332290" cy="4343292"/>
          </a:xfrm>
          <a:prstGeom prst="ellipse">
            <a:avLst/>
          </a:prstGeom>
          <a:effectLst>
            <a:softEdge rad="1270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4124" r="10640"/>
          <a:stretch/>
        </p:blipFill>
        <p:spPr>
          <a:xfrm>
            <a:off x="5170605" y="469321"/>
            <a:ext cx="6732387" cy="580084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" name="Picture 2" descr="logo_bug_28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37" y="5295248"/>
            <a:ext cx="1113895" cy="139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3CBB311-DBC4-44AA-B7F1-150BDA8A700B}"/>
              </a:ext>
            </a:extLst>
          </p:cNvPr>
          <p:cNvSpPr txBox="1">
            <a:spLocks/>
          </p:cNvSpPr>
          <p:nvPr/>
        </p:nvSpPr>
        <p:spPr>
          <a:xfrm>
            <a:off x="99031" y="5575372"/>
            <a:ext cx="4819317" cy="8329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2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894A2"/>
              </a:buClr>
              <a:buSzPct val="75000"/>
              <a:buNone/>
              <a:tabLst>
                <a:tab pos="454025" algn="l"/>
              </a:tabLst>
            </a:pPr>
            <a:r>
              <a:rPr lang="en-US" dirty="0">
                <a:latin typeface="Roboto"/>
                <a:cs typeface="Calibri"/>
              </a:rPr>
              <a:t>US 395 Southbound</a:t>
            </a:r>
            <a:br>
              <a:rPr lang="en-US" dirty="0">
                <a:latin typeface="Roboto"/>
                <a:cs typeface="Calibri"/>
              </a:rPr>
            </a:br>
            <a:r>
              <a:rPr lang="en-US" dirty="0">
                <a:latin typeface="Roboto"/>
                <a:cs typeface="Calibri"/>
              </a:rPr>
              <a:t> On-Ramp</a:t>
            </a:r>
          </a:p>
          <a:p>
            <a:pPr marL="0" lvl="1" indent="0" algn="ctr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42AE4F"/>
              </a:buClr>
              <a:buNone/>
              <a:tabLst>
                <a:tab pos="454025" algn="l"/>
              </a:tabLst>
            </a:pPr>
            <a:r>
              <a:rPr lang="en-US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</a:p>
        </p:txBody>
      </p:sp>
      <p:sp>
        <p:nvSpPr>
          <p:cNvPr id="13" name="Oval 12"/>
          <p:cNvSpPr/>
          <p:nvPr/>
        </p:nvSpPr>
        <p:spPr>
          <a:xfrm>
            <a:off x="7567969" y="4269395"/>
            <a:ext cx="1077686" cy="1088571"/>
          </a:xfrm>
          <a:prstGeom prst="ellipse">
            <a:avLst/>
          </a:prstGeom>
          <a:noFill/>
          <a:ln w="2222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645104" y="1373249"/>
            <a:ext cx="4049486" cy="4102265"/>
          </a:xfrm>
          <a:prstGeom prst="ellipse">
            <a:avLst/>
          </a:prstGeom>
          <a:noFill/>
          <a:ln w="539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" name="Straight Connector 14"/>
          <p:cNvCxnSpPr>
            <a:stCxn id="14" idx="6"/>
            <a:endCxn id="13" idx="2"/>
          </p:cNvCxnSpPr>
          <p:nvPr/>
        </p:nvCxnSpPr>
        <p:spPr>
          <a:xfrm>
            <a:off x="4694590" y="3424382"/>
            <a:ext cx="2873379" cy="1389299"/>
          </a:xfrm>
          <a:prstGeom prst="line">
            <a:avLst/>
          </a:prstGeom>
          <a:ln w="3492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35173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AA7E68-7816-478C-9818-CF074AC8EF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846" r="3338" b="6255"/>
          <a:stretch/>
        </p:blipFill>
        <p:spPr>
          <a:xfrm>
            <a:off x="4669974" y="250371"/>
            <a:ext cx="7300403" cy="650339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1BB15C7-E2B2-8D48-A902-FC53CE6F3EF9}"/>
              </a:ext>
            </a:extLst>
          </p:cNvPr>
          <p:cNvSpPr txBox="1">
            <a:spLocks/>
          </p:cNvSpPr>
          <p:nvPr/>
        </p:nvSpPr>
        <p:spPr>
          <a:xfrm>
            <a:off x="402335" y="550289"/>
            <a:ext cx="9914482" cy="82296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00" dirty="0">
                <a:solidFill>
                  <a:srgbClr val="288B98"/>
                </a:solidFill>
                <a:latin typeface="Roboto Medium"/>
                <a:cs typeface="Calibri"/>
              </a:rPr>
              <a:t>Detour Routes</a:t>
            </a:r>
            <a:endParaRPr lang="en-US" sz="4200" dirty="0">
              <a:solidFill>
                <a:srgbClr val="288B98"/>
              </a:solidFill>
              <a:latin typeface="Roboto Light"/>
              <a:cs typeface="Calibri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3CBB311-DBC4-44AA-B7F1-150BDA8A700B}"/>
              </a:ext>
            </a:extLst>
          </p:cNvPr>
          <p:cNvSpPr txBox="1">
            <a:spLocks/>
          </p:cNvSpPr>
          <p:nvPr/>
        </p:nvSpPr>
        <p:spPr>
          <a:xfrm>
            <a:off x="402334" y="1332573"/>
            <a:ext cx="5018751" cy="54211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>
              <a:lnSpc>
                <a:spcPts val="2880"/>
              </a:lnSpc>
              <a:spcBef>
                <a:spcPts val="0"/>
              </a:spcBef>
              <a:spcAft>
                <a:spcPts val="600"/>
              </a:spcAft>
              <a:buClr>
                <a:srgbClr val="2894A2"/>
              </a:buClr>
              <a:buSzPct val="75000"/>
              <a:buFont typeface="Wingdings" panose="05000000000000000000" pitchFamily="2" charset="2"/>
              <a:buChar char=""/>
              <a:tabLst>
                <a:tab pos="454025" algn="l"/>
              </a:tabLst>
            </a:pPr>
            <a:r>
              <a:rPr lang="en-US" dirty="0">
                <a:latin typeface="Roboto"/>
                <a:cs typeface="Calibri"/>
              </a:rPr>
              <a:t>Road Closed March to </a:t>
            </a:r>
            <a:br>
              <a:rPr lang="en-US" dirty="0">
                <a:latin typeface="Roboto"/>
                <a:cs typeface="Calibri"/>
              </a:rPr>
            </a:br>
            <a:r>
              <a:rPr lang="en-US" dirty="0">
                <a:latin typeface="Roboto"/>
                <a:cs typeface="Calibri"/>
              </a:rPr>
              <a:t>mid-June 2022</a:t>
            </a:r>
          </a:p>
          <a:p>
            <a:pPr marL="800100" lvl="2" indent="-342900">
              <a:lnSpc>
                <a:spcPts val="2880"/>
              </a:lnSpc>
              <a:spcBef>
                <a:spcPts val="0"/>
              </a:spcBef>
              <a:spcAft>
                <a:spcPts val="600"/>
              </a:spcAft>
              <a:buClr>
                <a:srgbClr val="2894A2"/>
              </a:buClr>
              <a:buSzPct val="75000"/>
              <a:buFont typeface="Wingdings" panose="05000000000000000000" pitchFamily="2" charset="2"/>
              <a:buChar char=""/>
              <a:tabLst>
                <a:tab pos="454025" algn="l"/>
              </a:tabLst>
            </a:pPr>
            <a:r>
              <a:rPr lang="en-US" dirty="0">
                <a:latin typeface="Roboto"/>
                <a:cs typeface="Calibri"/>
              </a:rPr>
              <a:t>US 395 Southbound off-ramp</a:t>
            </a:r>
          </a:p>
          <a:p>
            <a:pPr marL="800100" lvl="2" indent="-342900">
              <a:lnSpc>
                <a:spcPts val="2880"/>
              </a:lnSpc>
              <a:spcBef>
                <a:spcPts val="0"/>
              </a:spcBef>
              <a:spcAft>
                <a:spcPts val="600"/>
              </a:spcAft>
              <a:buClr>
                <a:srgbClr val="2894A2"/>
              </a:buClr>
              <a:buSzPct val="75000"/>
              <a:buFont typeface="Wingdings" panose="05000000000000000000" pitchFamily="2" charset="2"/>
              <a:buChar char=""/>
              <a:tabLst>
                <a:tab pos="454025" algn="l"/>
              </a:tabLst>
            </a:pPr>
            <a:r>
              <a:rPr lang="en-US" dirty="0">
                <a:latin typeface="Roboto"/>
                <a:cs typeface="Calibri"/>
              </a:rPr>
              <a:t>US 395 Northbound left-turn</a:t>
            </a:r>
          </a:p>
          <a:p>
            <a:pPr marL="800100" lvl="2" indent="-342900">
              <a:lnSpc>
                <a:spcPts val="2880"/>
              </a:lnSpc>
              <a:spcBef>
                <a:spcPts val="0"/>
              </a:spcBef>
              <a:spcAft>
                <a:spcPts val="600"/>
              </a:spcAft>
              <a:buClr>
                <a:srgbClr val="2894A2"/>
              </a:buClr>
              <a:buSzPct val="75000"/>
              <a:buFont typeface="Wingdings" panose="05000000000000000000" pitchFamily="2" charset="2"/>
              <a:buChar char=""/>
              <a:tabLst>
                <a:tab pos="454025" algn="l"/>
              </a:tabLst>
            </a:pPr>
            <a:r>
              <a:rPr lang="en-US" dirty="0">
                <a:latin typeface="Roboto"/>
                <a:cs typeface="Calibri"/>
              </a:rPr>
              <a:t>Northbound Lemmon</a:t>
            </a:r>
          </a:p>
          <a:p>
            <a:pPr marL="342900" lvl="1" indent="-342900">
              <a:lnSpc>
                <a:spcPts val="2880"/>
              </a:lnSpc>
              <a:spcBef>
                <a:spcPts val="0"/>
              </a:spcBef>
              <a:spcAft>
                <a:spcPts val="600"/>
              </a:spcAft>
              <a:buClr>
                <a:srgbClr val="2894A2"/>
              </a:buClr>
              <a:buSzPct val="75000"/>
              <a:buFont typeface="Wingdings" panose="05000000000000000000" pitchFamily="2" charset="2"/>
              <a:buChar char=""/>
              <a:tabLst>
                <a:tab pos="454025" algn="l"/>
              </a:tabLst>
            </a:pPr>
            <a:r>
              <a:rPr lang="en-US" dirty="0">
                <a:latin typeface="Roboto"/>
                <a:cs typeface="Calibri"/>
              </a:rPr>
              <a:t>Primary Detour</a:t>
            </a:r>
          </a:p>
          <a:p>
            <a:pPr marL="800100" lvl="2" indent="-342900">
              <a:lnSpc>
                <a:spcPts val="2880"/>
              </a:lnSpc>
              <a:spcBef>
                <a:spcPts val="0"/>
              </a:spcBef>
              <a:spcAft>
                <a:spcPts val="600"/>
              </a:spcAft>
              <a:buClr>
                <a:srgbClr val="2894A2"/>
              </a:buClr>
              <a:buSzPct val="75000"/>
              <a:buFont typeface="Wingdings" panose="05000000000000000000" pitchFamily="2" charset="2"/>
              <a:buChar char=""/>
              <a:tabLst>
                <a:tab pos="454025" algn="l"/>
              </a:tabLst>
            </a:pPr>
            <a:r>
              <a:rPr lang="en-US" dirty="0">
                <a:latin typeface="Roboto"/>
                <a:cs typeface="Calibri"/>
              </a:rPr>
              <a:t>US 395 </a:t>
            </a:r>
          </a:p>
          <a:p>
            <a:pPr marL="800100" lvl="2" indent="-342900">
              <a:lnSpc>
                <a:spcPts val="2880"/>
              </a:lnSpc>
              <a:spcBef>
                <a:spcPts val="0"/>
              </a:spcBef>
              <a:spcAft>
                <a:spcPts val="600"/>
              </a:spcAft>
              <a:buClr>
                <a:srgbClr val="2894A2"/>
              </a:buClr>
              <a:buSzPct val="75000"/>
              <a:buFont typeface="Wingdings" panose="05000000000000000000" pitchFamily="2" charset="2"/>
              <a:buChar char=""/>
              <a:tabLst>
                <a:tab pos="454025" algn="l"/>
              </a:tabLst>
            </a:pPr>
            <a:r>
              <a:rPr lang="en-US" dirty="0">
                <a:latin typeface="Roboto"/>
                <a:cs typeface="Calibri"/>
              </a:rPr>
              <a:t>N. Virginia Street</a:t>
            </a:r>
          </a:p>
          <a:p>
            <a:pPr marL="342900" lvl="1" indent="-342900">
              <a:lnSpc>
                <a:spcPts val="2880"/>
              </a:lnSpc>
              <a:spcBef>
                <a:spcPts val="0"/>
              </a:spcBef>
              <a:spcAft>
                <a:spcPts val="600"/>
              </a:spcAft>
              <a:buClr>
                <a:srgbClr val="2894A2"/>
              </a:buClr>
              <a:buSzPct val="75000"/>
              <a:buFont typeface="Wingdings" panose="05000000000000000000" pitchFamily="2" charset="2"/>
              <a:buChar char=""/>
              <a:tabLst>
                <a:tab pos="454025" algn="l"/>
              </a:tabLst>
            </a:pPr>
            <a:r>
              <a:rPr lang="en-US" dirty="0">
                <a:latin typeface="Roboto"/>
                <a:cs typeface="Calibri"/>
              </a:rPr>
              <a:t>Benefits</a:t>
            </a:r>
          </a:p>
          <a:p>
            <a:pPr marL="800100" lvl="2" indent="-342900">
              <a:lnSpc>
                <a:spcPts val="2880"/>
              </a:lnSpc>
              <a:spcBef>
                <a:spcPts val="0"/>
              </a:spcBef>
              <a:spcAft>
                <a:spcPts val="600"/>
              </a:spcAft>
              <a:buClr>
                <a:srgbClr val="2894A2"/>
              </a:buClr>
              <a:buSzPct val="75000"/>
              <a:buFont typeface="Wingdings" panose="05000000000000000000" pitchFamily="2" charset="2"/>
              <a:buChar char=""/>
              <a:tabLst>
                <a:tab pos="454025" algn="l"/>
              </a:tabLst>
            </a:pPr>
            <a:r>
              <a:rPr lang="en-US" dirty="0">
                <a:latin typeface="Roboto"/>
                <a:cs typeface="Calibri"/>
              </a:rPr>
              <a:t>Safer for workers and community</a:t>
            </a:r>
          </a:p>
          <a:p>
            <a:pPr marL="800100" lvl="2" indent="-342900">
              <a:lnSpc>
                <a:spcPts val="2880"/>
              </a:lnSpc>
              <a:spcBef>
                <a:spcPts val="0"/>
              </a:spcBef>
              <a:spcAft>
                <a:spcPts val="600"/>
              </a:spcAft>
              <a:buClr>
                <a:srgbClr val="2894A2"/>
              </a:buClr>
              <a:buSzPct val="75000"/>
              <a:buFont typeface="Wingdings" panose="05000000000000000000" pitchFamily="2" charset="2"/>
              <a:buChar char=""/>
              <a:tabLst>
                <a:tab pos="454025" algn="l"/>
              </a:tabLst>
            </a:pPr>
            <a:r>
              <a:rPr lang="en-US" dirty="0">
                <a:latin typeface="Roboto"/>
                <a:cs typeface="Calibri"/>
              </a:rPr>
              <a:t>Major movements free-flow</a:t>
            </a:r>
          </a:p>
          <a:p>
            <a:pPr marL="800100" lvl="2" indent="-342900">
              <a:lnSpc>
                <a:spcPts val="2880"/>
              </a:lnSpc>
              <a:spcBef>
                <a:spcPts val="0"/>
              </a:spcBef>
              <a:spcAft>
                <a:spcPts val="600"/>
              </a:spcAft>
              <a:buClr>
                <a:srgbClr val="2894A2"/>
              </a:buClr>
              <a:buSzPct val="75000"/>
              <a:buFont typeface="Wingdings" panose="05000000000000000000" pitchFamily="2" charset="2"/>
              <a:buChar char=""/>
              <a:tabLst>
                <a:tab pos="454025" algn="l"/>
              </a:tabLst>
            </a:pPr>
            <a:r>
              <a:rPr lang="en-US" dirty="0">
                <a:latin typeface="Roboto"/>
                <a:cs typeface="Calibri"/>
              </a:rPr>
              <a:t>Time savings and quality</a:t>
            </a:r>
          </a:p>
          <a:p>
            <a:pPr marL="457200" lvl="2" indent="0">
              <a:lnSpc>
                <a:spcPts val="3400"/>
              </a:lnSpc>
              <a:spcBef>
                <a:spcPts val="0"/>
              </a:spcBef>
              <a:spcAft>
                <a:spcPts val="600"/>
              </a:spcAft>
              <a:buClr>
                <a:srgbClr val="2894A2"/>
              </a:buClr>
              <a:buSzPct val="75000"/>
              <a:buNone/>
              <a:tabLst>
                <a:tab pos="454025" algn="l"/>
              </a:tabLst>
            </a:pPr>
            <a:endParaRPr lang="en-US" dirty="0">
              <a:latin typeface="Roboto"/>
              <a:cs typeface="Calibri"/>
            </a:endParaRPr>
          </a:p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42AE4F"/>
              </a:buClr>
              <a:buNone/>
              <a:tabLst>
                <a:tab pos="454025" algn="l"/>
              </a:tabLst>
            </a:pPr>
            <a:r>
              <a:rPr lang="en-US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</a:p>
        </p:txBody>
      </p:sp>
      <p:pic>
        <p:nvPicPr>
          <p:cNvPr id="6" name="Picture 2" descr="logo_bug_28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170" y="0"/>
            <a:ext cx="1113895" cy="139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61047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261" y="-139363"/>
            <a:ext cx="12312521" cy="69391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9191" y="5491125"/>
            <a:ext cx="1113874" cy="1162750"/>
          </a:xfrm>
          <a:prstGeom prst="rect">
            <a:avLst/>
          </a:prstGeom>
        </p:spPr>
      </p:pic>
      <p:pic>
        <p:nvPicPr>
          <p:cNvPr id="12" name="Picture 2" descr="logo_bug_28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170" y="58189"/>
            <a:ext cx="1113895" cy="139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F073368-759E-479B-9F68-0E4B04431AB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2834" y="59288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00" dirty="0">
                <a:solidFill>
                  <a:srgbClr val="288B98"/>
                </a:solidFill>
                <a:latin typeface="Roboto Medium"/>
                <a:cs typeface="Calibri"/>
              </a:rPr>
              <a:t>DRIVE the new virtual DDI </a:t>
            </a:r>
            <a:endParaRPr lang="en-US" sz="4200" b="1" dirty="0">
              <a:latin typeface="Roboto Light"/>
              <a:cs typeface="Calibri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A9D492F-FE5C-4CF6-B29C-B2CE801C133B}"/>
              </a:ext>
            </a:extLst>
          </p:cNvPr>
          <p:cNvSpPr txBox="1">
            <a:spLocks/>
          </p:cNvSpPr>
          <p:nvPr/>
        </p:nvSpPr>
        <p:spPr>
          <a:xfrm>
            <a:off x="1104205" y="1604564"/>
            <a:ext cx="7861375" cy="30640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>
              <a:lnSpc>
                <a:spcPts val="3400"/>
              </a:lnSpc>
              <a:spcBef>
                <a:spcPts val="0"/>
              </a:spcBef>
              <a:spcAft>
                <a:spcPts val="1200"/>
              </a:spcAft>
              <a:buClr>
                <a:srgbClr val="2894A2"/>
              </a:buClr>
              <a:buSzPct val="75000"/>
              <a:buFont typeface="Wingdings" panose="05000000000000000000" pitchFamily="2" charset="2"/>
              <a:buChar char=""/>
              <a:tabLst>
                <a:tab pos="454025" algn="l"/>
              </a:tabLst>
            </a:pPr>
            <a:r>
              <a:rPr lang="en-US" sz="2600" dirty="0">
                <a:latin typeface="Roboto"/>
                <a:cs typeface="Calibri"/>
              </a:rPr>
              <a:t>Take a “Virtual Drive” on the RTC’s NEW Diverging Diamond Interchange (DDI) at Lemmon Drive and US 395</a:t>
            </a:r>
          </a:p>
          <a:p>
            <a:pPr marL="342900" lvl="1" indent="-342900">
              <a:lnSpc>
                <a:spcPts val="3400"/>
              </a:lnSpc>
              <a:spcBef>
                <a:spcPts val="0"/>
              </a:spcBef>
              <a:spcAft>
                <a:spcPts val="1200"/>
              </a:spcAft>
              <a:buClr>
                <a:srgbClr val="2894A2"/>
              </a:buClr>
              <a:buSzPct val="75000"/>
              <a:buFont typeface="Wingdings" panose="05000000000000000000" pitchFamily="2" charset="2"/>
              <a:buChar char=""/>
              <a:tabLst>
                <a:tab pos="454025" algn="l"/>
              </a:tabLst>
            </a:pPr>
            <a:r>
              <a:rPr lang="en-US" sz="2600" b="1" dirty="0">
                <a:latin typeface="Roboto"/>
                <a:cs typeface="Calibri"/>
              </a:rPr>
              <a:t>Watch </a:t>
            </a:r>
            <a:r>
              <a:rPr lang="en-US" sz="2600" dirty="0">
                <a:latin typeface="Roboto"/>
                <a:cs typeface="Calibri"/>
              </a:rPr>
              <a:t>the video for a chance to </a:t>
            </a:r>
            <a:r>
              <a:rPr lang="en-US" sz="2600" b="1" dirty="0">
                <a:latin typeface="Roboto"/>
                <a:cs typeface="Calibri"/>
              </a:rPr>
              <a:t>receive</a:t>
            </a:r>
            <a:r>
              <a:rPr lang="en-US" sz="2600" dirty="0">
                <a:latin typeface="Roboto"/>
                <a:cs typeface="Calibri"/>
              </a:rPr>
              <a:t> a</a:t>
            </a:r>
            <a:r>
              <a:rPr lang="en-US" sz="2600" b="1" dirty="0">
                <a:latin typeface="Roboto"/>
                <a:cs typeface="Calibri"/>
              </a:rPr>
              <a:t> $25 Gift Card!</a:t>
            </a:r>
          </a:p>
          <a:p>
            <a:pPr marL="457200" lvl="2" indent="0">
              <a:lnSpc>
                <a:spcPts val="3400"/>
              </a:lnSpc>
              <a:spcBef>
                <a:spcPts val="0"/>
              </a:spcBef>
              <a:spcAft>
                <a:spcPts val="1200"/>
              </a:spcAft>
              <a:buClr>
                <a:srgbClr val="2894A2"/>
              </a:buClr>
              <a:buSzPct val="100000"/>
              <a:buNone/>
              <a:tabLst>
                <a:tab pos="454025" algn="l"/>
              </a:tabLst>
            </a:pPr>
            <a:endParaRPr lang="en-US" sz="2200" dirty="0">
              <a:latin typeface="Roboto"/>
              <a:cs typeface="Calibri"/>
            </a:endParaRPr>
          </a:p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42AE4F"/>
              </a:buClr>
              <a:buFont typeface="Arial" panose="020B0604020202020204" pitchFamily="34" charset="0"/>
              <a:buNone/>
              <a:tabLst>
                <a:tab pos="454025" algn="l"/>
              </a:tabLst>
            </a:pPr>
            <a:r>
              <a:rPr lang="en-US" sz="26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F073368-759E-479B-9F68-0E4B04431AB9}"/>
              </a:ext>
            </a:extLst>
          </p:cNvPr>
          <p:cNvSpPr txBox="1">
            <a:spLocks/>
          </p:cNvSpPr>
          <p:nvPr/>
        </p:nvSpPr>
        <p:spPr>
          <a:xfrm>
            <a:off x="1587956" y="4698926"/>
            <a:ext cx="7377624" cy="84324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latin typeface="Roboto Light"/>
                <a:cs typeface="Calibri"/>
                <a:hlinkClick r:id="rId5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LemmonDDI.com</a:t>
            </a:r>
            <a:endParaRPr lang="en-US" sz="6000" dirty="0">
              <a:latin typeface="Roboto Ligh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14168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261" y="-139363"/>
            <a:ext cx="12312521" cy="693917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F513B26-9F4F-4DB6-8224-AA3E2C43AB1F}"/>
              </a:ext>
            </a:extLst>
          </p:cNvPr>
          <p:cNvSpPr txBox="1">
            <a:spLocks/>
          </p:cNvSpPr>
          <p:nvPr/>
        </p:nvSpPr>
        <p:spPr>
          <a:xfrm>
            <a:off x="402336" y="550289"/>
            <a:ext cx="6599800" cy="82296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200" cap="all" dirty="0">
              <a:solidFill>
                <a:srgbClr val="288B98"/>
              </a:solidFill>
              <a:latin typeface="Roboto Light"/>
              <a:cs typeface="Calibri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3CBB311-DBC4-44AA-B7F1-150BDA8A700B}"/>
              </a:ext>
            </a:extLst>
          </p:cNvPr>
          <p:cNvSpPr txBox="1">
            <a:spLocks/>
          </p:cNvSpPr>
          <p:nvPr/>
        </p:nvSpPr>
        <p:spPr>
          <a:xfrm>
            <a:off x="663869" y="1451393"/>
            <a:ext cx="10384645" cy="45533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>
              <a:lnSpc>
                <a:spcPts val="3400"/>
              </a:lnSpc>
              <a:spcBef>
                <a:spcPts val="0"/>
              </a:spcBef>
              <a:spcAft>
                <a:spcPts val="1200"/>
              </a:spcAft>
              <a:buClr>
                <a:srgbClr val="2894A2"/>
              </a:buClr>
              <a:buSzPct val="100000"/>
              <a:buFont typeface="Wingdings" panose="05000000000000000000" pitchFamily="2" charset="2"/>
              <a:buChar char=""/>
              <a:tabLst>
                <a:tab pos="454025" algn="l"/>
              </a:tabLst>
            </a:pPr>
            <a:r>
              <a:rPr lang="en-US" sz="2600" dirty="0">
                <a:latin typeface="Roboto"/>
                <a:cs typeface="Calibri"/>
              </a:rPr>
              <a:t>RTC Segment 2</a:t>
            </a:r>
          </a:p>
          <a:p>
            <a:pPr marL="800100" lvl="2" indent="-3429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2894A2"/>
              </a:buClr>
              <a:buSzPct val="100000"/>
              <a:buFont typeface="Wingdings" panose="05000000000000000000" pitchFamily="2" charset="2"/>
              <a:buChar char=""/>
              <a:tabLst>
                <a:tab pos="454025" algn="l"/>
              </a:tabLst>
            </a:pPr>
            <a:r>
              <a:rPr lang="en-US" dirty="0">
                <a:latin typeface="Roboto"/>
                <a:cs typeface="Calibri"/>
              </a:rPr>
              <a:t>Widening Lemmon Drive to four lanes between Fleetwood Drive to Ramsey Way.</a:t>
            </a:r>
          </a:p>
          <a:p>
            <a:pPr marL="800100" lvl="2" indent="-3429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2894A2"/>
              </a:buClr>
              <a:buSzPct val="100000"/>
              <a:buFont typeface="Wingdings" panose="05000000000000000000" pitchFamily="2" charset="2"/>
              <a:buChar char=""/>
              <a:tabLst>
                <a:tab pos="454025" algn="l"/>
              </a:tabLst>
            </a:pPr>
            <a:r>
              <a:rPr lang="en-US" dirty="0">
                <a:latin typeface="Roboto"/>
                <a:cs typeface="Calibri"/>
              </a:rPr>
              <a:t>Design in process. </a:t>
            </a:r>
          </a:p>
          <a:p>
            <a:pPr marL="342900" lvl="1" indent="-3429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2894A2"/>
              </a:buClr>
              <a:buSzPct val="100000"/>
              <a:buFont typeface="Wingdings" panose="05000000000000000000" pitchFamily="2" charset="2"/>
              <a:buChar char=""/>
              <a:tabLst>
                <a:tab pos="454025" algn="l"/>
              </a:tabLst>
            </a:pPr>
            <a:r>
              <a:rPr lang="en-US" dirty="0">
                <a:latin typeface="Roboto"/>
                <a:cs typeface="Calibri"/>
              </a:rPr>
              <a:t>NDOT US 395 North Valleys Improvements </a:t>
            </a:r>
            <a:r>
              <a:rPr lang="en-US" b="1" i="1" dirty="0">
                <a:latin typeface="Roboto"/>
                <a:cs typeface="Calibri"/>
              </a:rPr>
              <a:t>NevadaDOT.com/NorthValleys</a:t>
            </a:r>
          </a:p>
          <a:p>
            <a:pPr marL="800100" lvl="2" indent="-3429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2894A2"/>
              </a:buClr>
              <a:buSzPct val="100000"/>
              <a:buFont typeface="Wingdings" panose="05000000000000000000" pitchFamily="2" charset="2"/>
              <a:buChar char=""/>
              <a:tabLst>
                <a:tab pos="454025" algn="l"/>
              </a:tabLst>
            </a:pPr>
            <a:r>
              <a:rPr lang="en-US" dirty="0">
                <a:latin typeface="Roboto"/>
                <a:cs typeface="Calibri"/>
              </a:rPr>
              <a:t>Phase 1A: Parr Bridge replacement: </a:t>
            </a:r>
            <a:r>
              <a:rPr lang="en-US" b="1" dirty="0">
                <a:latin typeface="Roboto"/>
                <a:cs typeface="Calibri"/>
              </a:rPr>
              <a:t>COMPLETE</a:t>
            </a:r>
          </a:p>
          <a:p>
            <a:pPr marL="800100" lvl="2" indent="-3429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2894A2"/>
              </a:buClr>
              <a:buSzPct val="100000"/>
              <a:buFont typeface="Wingdings" panose="05000000000000000000" pitchFamily="2" charset="2"/>
              <a:buChar char=""/>
              <a:tabLst>
                <a:tab pos="454025" algn="l"/>
              </a:tabLst>
            </a:pPr>
            <a:r>
              <a:rPr lang="en-US" dirty="0">
                <a:latin typeface="Roboto"/>
                <a:cs typeface="Calibri"/>
              </a:rPr>
              <a:t>Phase 1B: McCarran interchange to Golden Valley interchange: In design, construction anticipated in 2023. </a:t>
            </a:r>
          </a:p>
          <a:p>
            <a:pPr marL="800100" lvl="2" indent="-3429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2894A2"/>
              </a:buClr>
              <a:buSzPct val="100000"/>
              <a:buFont typeface="Wingdings" panose="05000000000000000000" pitchFamily="2" charset="2"/>
              <a:buChar char=""/>
              <a:tabLst>
                <a:tab pos="454025" algn="l"/>
              </a:tabLst>
            </a:pPr>
            <a:r>
              <a:rPr lang="en-US" dirty="0">
                <a:latin typeface="Roboto"/>
                <a:cs typeface="Calibri"/>
              </a:rPr>
              <a:t>Phase 2: Golden Valley interchange to Stead interchange: Construction anticipated in 2026.</a:t>
            </a:r>
            <a:br>
              <a:rPr lang="en-US" dirty="0">
                <a:latin typeface="Roboto"/>
                <a:cs typeface="Calibri"/>
              </a:rPr>
            </a:br>
            <a:r>
              <a:rPr lang="en-US" sz="1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1BB15C7-E2B2-8D48-A902-FC53CE6F3EF9}"/>
              </a:ext>
            </a:extLst>
          </p:cNvPr>
          <p:cNvSpPr txBox="1">
            <a:spLocks/>
          </p:cNvSpPr>
          <p:nvPr/>
        </p:nvSpPr>
        <p:spPr>
          <a:xfrm>
            <a:off x="402335" y="550289"/>
            <a:ext cx="9914482" cy="82296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00" dirty="0">
                <a:solidFill>
                  <a:srgbClr val="288B98"/>
                </a:solidFill>
                <a:latin typeface="Roboto Medium"/>
                <a:cs typeface="Calibri"/>
              </a:rPr>
              <a:t>Future Improvements  </a:t>
            </a:r>
            <a:endParaRPr lang="en-US" sz="4200" dirty="0">
              <a:solidFill>
                <a:srgbClr val="288B98"/>
              </a:solidFill>
              <a:latin typeface="Roboto Light"/>
              <a:cs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9191" y="5491125"/>
            <a:ext cx="1113874" cy="1162750"/>
          </a:xfrm>
          <a:prstGeom prst="rect">
            <a:avLst/>
          </a:prstGeom>
        </p:spPr>
      </p:pic>
      <p:pic>
        <p:nvPicPr>
          <p:cNvPr id="6" name="Picture 2" descr="logo_bug_28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170" y="58189"/>
            <a:ext cx="1113895" cy="139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39562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4C2AE38-0255-2942-8A92-12C157131EAF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865072" y="2265728"/>
            <a:ext cx="5139366" cy="215234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000" b="1" dirty="0">
                <a:solidFill>
                  <a:srgbClr val="FFFFFF"/>
                </a:solidFill>
                <a:latin typeface="Roboto Light"/>
                <a:cs typeface="Roboto Light"/>
              </a:rPr>
              <a:t>RTC Project Manager</a:t>
            </a:r>
          </a:p>
          <a:p>
            <a:pPr marL="457200" lvl="1" indent="0" algn="ctr">
              <a:buNone/>
            </a:pPr>
            <a:r>
              <a:rPr lang="en-US" sz="2600" dirty="0">
                <a:solidFill>
                  <a:srgbClr val="FFFFFF"/>
                </a:solidFill>
                <a:latin typeface="Roboto Light"/>
                <a:cs typeface="Roboto Light"/>
              </a:rPr>
              <a:t>Judy Tortelli, P.E.</a:t>
            </a:r>
          </a:p>
          <a:p>
            <a:pPr marL="457200" lvl="1" indent="0" algn="ctr">
              <a:buNone/>
            </a:pPr>
            <a:r>
              <a:rPr lang="en-US" sz="2600" dirty="0">
                <a:solidFill>
                  <a:srgbClr val="FFFFFF"/>
                </a:solidFill>
                <a:latin typeface="Roboto Light"/>
                <a:cs typeface="Roboto Light"/>
              </a:rPr>
              <a:t>JTortelli@rtcwashoe.com</a:t>
            </a:r>
          </a:p>
          <a:p>
            <a:pPr marL="457200" lvl="1" indent="0" algn="ctr">
              <a:buNone/>
            </a:pPr>
            <a:r>
              <a:rPr lang="en-US" sz="2600" dirty="0">
                <a:solidFill>
                  <a:srgbClr val="FFFFFF"/>
                </a:solidFill>
                <a:latin typeface="Roboto Light"/>
                <a:cs typeface="Roboto Light"/>
              </a:rPr>
              <a:t>(775) 335-1824</a:t>
            </a:r>
          </a:p>
          <a:p>
            <a:endParaRPr lang="en-US" sz="3000" dirty="0">
              <a:solidFill>
                <a:srgbClr val="FFFFFF"/>
              </a:solidFill>
              <a:latin typeface="Roboto Light"/>
              <a:cs typeface="Roboto Light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D41C0EDF-3185-46AF-B8FC-0B25F9BB8A24}"/>
              </a:ext>
            </a:extLst>
          </p:cNvPr>
          <p:cNvSpPr txBox="1">
            <a:spLocks/>
          </p:cNvSpPr>
          <p:nvPr/>
        </p:nvSpPr>
        <p:spPr>
          <a:xfrm>
            <a:off x="588863" y="4247082"/>
            <a:ext cx="11014274" cy="7799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b="1" dirty="0">
                <a:solidFill>
                  <a:schemeClr val="bg1"/>
                </a:solidFill>
                <a:latin typeface="Roboto Light"/>
                <a:cs typeface="Roboto Light"/>
              </a:rPr>
              <a:t>NorthValleysImprovements</a:t>
            </a:r>
            <a:r>
              <a:rPr lang="en-US" sz="3600" b="1" dirty="0">
                <a:solidFill>
                  <a:srgbClr val="FFFFFF"/>
                </a:solidFill>
                <a:latin typeface="Roboto Light"/>
                <a:cs typeface="Roboto Light"/>
              </a:rPr>
              <a:t>.com/lemmon-drive</a:t>
            </a:r>
            <a:endParaRPr lang="en-US" sz="3600" dirty="0">
              <a:solidFill>
                <a:srgbClr val="FFFFFF"/>
              </a:solidFill>
              <a:latin typeface="Roboto Light"/>
              <a:cs typeface="Roboto Light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33988F50-84FD-4340-935D-AF79431A6551}"/>
              </a:ext>
            </a:extLst>
          </p:cNvPr>
          <p:cNvSpPr txBox="1">
            <a:spLocks/>
          </p:cNvSpPr>
          <p:nvPr/>
        </p:nvSpPr>
        <p:spPr>
          <a:xfrm>
            <a:off x="488607" y="1366321"/>
            <a:ext cx="11031661" cy="93272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4800"/>
              </a:lnSpc>
            </a:pPr>
            <a:r>
              <a:rPr lang="en-US" sz="6000" b="1" cap="all" dirty="0">
                <a:solidFill>
                  <a:schemeClr val="bg1"/>
                </a:solidFill>
                <a:latin typeface="Roboto Light"/>
                <a:cs typeface="Roboto Light"/>
              </a:rPr>
              <a:t>Contact INFORMATION</a:t>
            </a:r>
            <a:endParaRPr lang="en-US" sz="4800" cap="all" dirty="0">
              <a:solidFill>
                <a:schemeClr val="bg1"/>
              </a:solidFill>
              <a:latin typeface="Roboto Medium"/>
              <a:cs typeface="Calibri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0C9F69A-1D20-42B6-8ED5-EFF12100D9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79794" y="5386977"/>
            <a:ext cx="691464" cy="109718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A5CF3BE-956D-4282-8886-4B220B4A8FEC}"/>
              </a:ext>
            </a:extLst>
          </p:cNvPr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930" y="5496448"/>
            <a:ext cx="1057508" cy="99761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93" y="5422179"/>
            <a:ext cx="1065079" cy="1139342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A4C2AE38-0255-2942-8A92-12C157131EAF}"/>
              </a:ext>
            </a:extLst>
          </p:cNvPr>
          <p:cNvSpPr txBox="1">
            <a:spLocks/>
          </p:cNvSpPr>
          <p:nvPr/>
        </p:nvSpPr>
        <p:spPr>
          <a:xfrm>
            <a:off x="6088079" y="2299050"/>
            <a:ext cx="5139366" cy="21523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000" b="1" dirty="0">
                <a:solidFill>
                  <a:srgbClr val="FFFFFF"/>
                </a:solidFill>
                <a:latin typeface="Roboto Light"/>
                <a:cs typeface="Roboto Light"/>
              </a:rPr>
              <a:t>Construction Updates</a:t>
            </a:r>
          </a:p>
          <a:p>
            <a:pPr marL="457200" lvl="1" indent="0" algn="ctr">
              <a:buFont typeface="Arial" panose="020B0604020202020204" pitchFamily="34" charset="0"/>
              <a:buNone/>
            </a:pPr>
            <a:r>
              <a:rPr lang="en-US" sz="2600" dirty="0">
                <a:solidFill>
                  <a:srgbClr val="FFFFFF"/>
                </a:solidFill>
                <a:latin typeface="Roboto Light"/>
                <a:cs typeface="Roboto Light"/>
              </a:rPr>
              <a:t>Stay Informed</a:t>
            </a:r>
          </a:p>
          <a:p>
            <a:pPr marL="457200" lvl="1" indent="0" algn="ctr">
              <a:buFont typeface="Arial" panose="020B0604020202020204" pitchFamily="34" charset="0"/>
              <a:buNone/>
            </a:pPr>
            <a:r>
              <a:rPr lang="en-US" sz="2600" dirty="0">
                <a:solidFill>
                  <a:srgbClr val="FFFFFF"/>
                </a:solidFill>
                <a:latin typeface="Roboto Light"/>
                <a:cs typeface="Roboto Light"/>
              </a:rPr>
              <a:t>Sign-up on the Website</a:t>
            </a:r>
          </a:p>
          <a:p>
            <a:pPr marL="457200" lvl="1" indent="0" algn="ctr">
              <a:buFont typeface="Arial" panose="020B0604020202020204" pitchFamily="34" charset="0"/>
              <a:buNone/>
            </a:pPr>
            <a:r>
              <a:rPr lang="en-US" sz="2600" dirty="0">
                <a:solidFill>
                  <a:srgbClr val="FFFFFF"/>
                </a:solidFill>
                <a:latin typeface="Roboto Light"/>
                <a:cs typeface="Roboto Light"/>
              </a:rPr>
              <a:t>Text “Lemmon” to 797979</a:t>
            </a:r>
          </a:p>
          <a:p>
            <a:pPr marL="457200" lvl="1" indent="0" algn="ctr">
              <a:buFont typeface="Arial" panose="020B0604020202020204" pitchFamily="34" charset="0"/>
              <a:buNone/>
            </a:pPr>
            <a:endParaRPr lang="en-US" sz="3000" dirty="0">
              <a:solidFill>
                <a:srgbClr val="FFFFFF"/>
              </a:solidFill>
              <a:latin typeface="Roboto Light"/>
              <a:cs typeface="Roboto Ligh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0A3C67C-FFD6-4066-A030-A167B3EE44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80111" y="5605434"/>
            <a:ext cx="1660325" cy="7605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5E7B156-88A8-4377-9094-789759C0746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38361" y="5995256"/>
            <a:ext cx="1964776" cy="44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0123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521" y="-81174"/>
            <a:ext cx="12312521" cy="693917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F513B26-9F4F-4DB6-8224-AA3E2C43AB1F}"/>
              </a:ext>
            </a:extLst>
          </p:cNvPr>
          <p:cNvSpPr txBox="1">
            <a:spLocks/>
          </p:cNvSpPr>
          <p:nvPr/>
        </p:nvSpPr>
        <p:spPr>
          <a:xfrm>
            <a:off x="402336" y="550289"/>
            <a:ext cx="6599800" cy="82296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200" cap="all" dirty="0">
              <a:solidFill>
                <a:srgbClr val="288B98"/>
              </a:solidFill>
              <a:latin typeface="Roboto Light"/>
              <a:cs typeface="Calibri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1BB15C7-E2B2-8D48-A902-FC53CE6F3EF9}"/>
              </a:ext>
            </a:extLst>
          </p:cNvPr>
          <p:cNvSpPr txBox="1">
            <a:spLocks/>
          </p:cNvSpPr>
          <p:nvPr/>
        </p:nvSpPr>
        <p:spPr>
          <a:xfrm>
            <a:off x="402335" y="550289"/>
            <a:ext cx="9914482" cy="82296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00" dirty="0">
                <a:solidFill>
                  <a:srgbClr val="288B98"/>
                </a:solidFill>
                <a:latin typeface="Roboto Medium"/>
                <a:cs typeface="Calibri"/>
              </a:rPr>
              <a:t>DDI Benefits</a:t>
            </a:r>
            <a:endParaRPr lang="en-US" sz="4200" dirty="0">
              <a:solidFill>
                <a:srgbClr val="288B98"/>
              </a:solidFill>
              <a:latin typeface="Roboto Light"/>
              <a:cs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9191" y="5491125"/>
            <a:ext cx="1113874" cy="1162750"/>
          </a:xfrm>
          <a:prstGeom prst="rect">
            <a:avLst/>
          </a:prstGeom>
        </p:spPr>
      </p:pic>
      <p:pic>
        <p:nvPicPr>
          <p:cNvPr id="6" name="Picture 2" descr="logo_bug_28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170" y="58189"/>
            <a:ext cx="1113895" cy="139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A792844-6323-40F3-8AC4-F71616D7CB10}"/>
              </a:ext>
            </a:extLst>
          </p:cNvPr>
          <p:cNvSpPr txBox="1">
            <a:spLocks/>
          </p:cNvSpPr>
          <p:nvPr/>
        </p:nvSpPr>
        <p:spPr>
          <a:xfrm>
            <a:off x="402336" y="1392641"/>
            <a:ext cx="10735940" cy="43650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>
              <a:lnSpc>
                <a:spcPts val="3400"/>
              </a:lnSpc>
              <a:spcBef>
                <a:spcPts val="0"/>
              </a:spcBef>
              <a:spcAft>
                <a:spcPts val="1200"/>
              </a:spcAft>
              <a:buClr>
                <a:srgbClr val="2894A2"/>
              </a:buClr>
              <a:buSzPct val="100000"/>
              <a:buFont typeface="Wingdings" panose="05000000000000000000" pitchFamily="2" charset="2"/>
              <a:buChar char=""/>
              <a:tabLst>
                <a:tab pos="454025" algn="l"/>
              </a:tabLst>
            </a:pPr>
            <a:r>
              <a:rPr lang="en-US" dirty="0">
                <a:solidFill>
                  <a:prstClr val="black"/>
                </a:solidFill>
                <a:latin typeface="Roboto"/>
                <a:cs typeface="Calibri"/>
              </a:rPr>
              <a:t>Improve traffic flow and increase </a:t>
            </a:r>
            <a:r>
              <a:rPr lang="en-US" b="1" dirty="0">
                <a:solidFill>
                  <a:prstClr val="black"/>
                </a:solidFill>
                <a:latin typeface="Roboto"/>
                <a:cs typeface="Calibri"/>
              </a:rPr>
              <a:t>safety</a:t>
            </a:r>
          </a:p>
          <a:p>
            <a:pPr marL="342900" lvl="1" indent="-342900">
              <a:lnSpc>
                <a:spcPts val="3400"/>
              </a:lnSpc>
              <a:spcBef>
                <a:spcPts val="0"/>
              </a:spcBef>
              <a:spcAft>
                <a:spcPts val="1200"/>
              </a:spcAft>
              <a:buClr>
                <a:srgbClr val="2894A2"/>
              </a:buClr>
              <a:buSzPct val="100000"/>
              <a:buFont typeface="Wingdings" panose="05000000000000000000" pitchFamily="2" charset="2"/>
              <a:buChar char=""/>
              <a:tabLst>
                <a:tab pos="454025" algn="l"/>
              </a:tabLst>
            </a:pPr>
            <a:r>
              <a:rPr lang="en-US" dirty="0">
                <a:solidFill>
                  <a:prstClr val="black"/>
                </a:solidFill>
                <a:latin typeface="Roboto"/>
                <a:cs typeface="Calibri"/>
              </a:rPr>
              <a:t>Fewer conflict points</a:t>
            </a:r>
          </a:p>
          <a:p>
            <a:pPr marL="342900" lvl="1" indent="-342900">
              <a:lnSpc>
                <a:spcPts val="3400"/>
              </a:lnSpc>
              <a:spcBef>
                <a:spcPts val="0"/>
              </a:spcBef>
              <a:spcAft>
                <a:spcPts val="1200"/>
              </a:spcAft>
              <a:buClr>
                <a:srgbClr val="2894A2"/>
              </a:buClr>
              <a:buSzPct val="100000"/>
              <a:buFont typeface="Wingdings" panose="05000000000000000000" pitchFamily="2" charset="2"/>
              <a:buChar char=""/>
              <a:tabLst>
                <a:tab pos="454025" algn="l"/>
              </a:tabLst>
            </a:pPr>
            <a:r>
              <a:rPr lang="en-US" dirty="0">
                <a:solidFill>
                  <a:prstClr val="black"/>
                </a:solidFill>
                <a:latin typeface="Roboto"/>
                <a:cs typeface="Calibri"/>
              </a:rPr>
              <a:t>Improved sight distance at turns</a:t>
            </a:r>
          </a:p>
          <a:p>
            <a:pPr marL="342900" lvl="1" indent="-342900">
              <a:lnSpc>
                <a:spcPts val="3400"/>
              </a:lnSpc>
              <a:spcBef>
                <a:spcPts val="0"/>
              </a:spcBef>
              <a:spcAft>
                <a:spcPts val="1200"/>
              </a:spcAft>
              <a:buClr>
                <a:srgbClr val="2894A2"/>
              </a:buClr>
              <a:buSzPct val="100000"/>
              <a:buFont typeface="Wingdings" panose="05000000000000000000" pitchFamily="2" charset="2"/>
              <a:buChar char=""/>
              <a:tabLst>
                <a:tab pos="454025" algn="l"/>
              </a:tabLst>
            </a:pPr>
            <a:r>
              <a:rPr lang="en-US" dirty="0">
                <a:solidFill>
                  <a:prstClr val="black"/>
                </a:solidFill>
                <a:latin typeface="Roboto"/>
                <a:cs typeface="Calibri"/>
              </a:rPr>
              <a:t>Traffic calming</a:t>
            </a:r>
          </a:p>
          <a:p>
            <a:pPr marL="342900" lvl="1" indent="-342900">
              <a:lnSpc>
                <a:spcPts val="3400"/>
              </a:lnSpc>
              <a:spcBef>
                <a:spcPts val="0"/>
              </a:spcBef>
              <a:spcAft>
                <a:spcPts val="1200"/>
              </a:spcAft>
              <a:buClr>
                <a:srgbClr val="2894A2"/>
              </a:buClr>
              <a:buSzPct val="100000"/>
              <a:buFont typeface="Wingdings" panose="05000000000000000000" pitchFamily="2" charset="2"/>
              <a:buChar char=""/>
              <a:tabLst>
                <a:tab pos="454025" algn="l"/>
              </a:tabLst>
            </a:pPr>
            <a:r>
              <a:rPr lang="en-US" dirty="0">
                <a:solidFill>
                  <a:prstClr val="black"/>
                </a:solidFill>
                <a:latin typeface="Roboto"/>
                <a:cs typeface="Calibri"/>
              </a:rPr>
              <a:t>Shorter pedestrian crossings</a:t>
            </a:r>
          </a:p>
          <a:p>
            <a:pPr marL="342900" lvl="1" indent="-342900">
              <a:lnSpc>
                <a:spcPts val="3400"/>
              </a:lnSpc>
              <a:spcBef>
                <a:spcPts val="0"/>
              </a:spcBef>
              <a:spcAft>
                <a:spcPts val="1200"/>
              </a:spcAft>
              <a:buClr>
                <a:srgbClr val="2894A2"/>
              </a:buClr>
              <a:buSzPct val="100000"/>
              <a:buFont typeface="Wingdings" panose="05000000000000000000" pitchFamily="2" charset="2"/>
              <a:buChar char=""/>
              <a:tabLst>
                <a:tab pos="454025" algn="l"/>
              </a:tabLst>
            </a:pPr>
            <a:r>
              <a:rPr lang="en-US" dirty="0">
                <a:solidFill>
                  <a:prstClr val="black"/>
                </a:solidFill>
                <a:latin typeface="Roboto"/>
                <a:cs typeface="Calibri"/>
              </a:rPr>
              <a:t>Increased left turn lane capacity without needing more lanes</a:t>
            </a:r>
          </a:p>
          <a:p>
            <a:pPr marL="342900" lvl="1" indent="-342900">
              <a:lnSpc>
                <a:spcPts val="3400"/>
              </a:lnSpc>
              <a:spcBef>
                <a:spcPts val="0"/>
              </a:spcBef>
              <a:spcAft>
                <a:spcPts val="1200"/>
              </a:spcAft>
              <a:buClr>
                <a:srgbClr val="2894A2"/>
              </a:buClr>
              <a:buSzPct val="100000"/>
              <a:buFont typeface="Wingdings" panose="05000000000000000000" pitchFamily="2" charset="2"/>
              <a:buChar char=""/>
              <a:tabLst>
                <a:tab pos="454025" algn="l"/>
              </a:tabLst>
            </a:pPr>
            <a:r>
              <a:rPr lang="en-US" dirty="0">
                <a:solidFill>
                  <a:prstClr val="black"/>
                </a:solidFill>
                <a:latin typeface="Roboto"/>
                <a:cs typeface="Calibri"/>
              </a:rPr>
              <a:t>“Free" or simple left and right turns from all directions</a:t>
            </a:r>
          </a:p>
          <a:p>
            <a:pPr marL="342900" lvl="1" indent="-342900">
              <a:lnSpc>
                <a:spcPts val="3400"/>
              </a:lnSpc>
              <a:spcBef>
                <a:spcPts val="0"/>
              </a:spcBef>
              <a:spcAft>
                <a:spcPts val="1200"/>
              </a:spcAft>
              <a:buClr>
                <a:srgbClr val="2894A2"/>
              </a:buClr>
              <a:buSzPct val="100000"/>
              <a:buFont typeface="Wingdings" panose="05000000000000000000" pitchFamily="2" charset="2"/>
              <a:buChar char=""/>
              <a:tabLst>
                <a:tab pos="454025" algn="l"/>
              </a:tabLst>
            </a:pPr>
            <a:r>
              <a:rPr lang="en-US" dirty="0">
                <a:solidFill>
                  <a:prstClr val="black"/>
                </a:solidFill>
                <a:latin typeface="Roboto"/>
                <a:cs typeface="Calibri"/>
              </a:rPr>
              <a:t>Shorter traffic signal cycle length.</a:t>
            </a:r>
            <a:endParaRPr lang="en-US" sz="2200" dirty="0">
              <a:solidFill>
                <a:prstClr val="black"/>
              </a:solidFill>
              <a:latin typeface="Roboto"/>
              <a:cs typeface="Calibri"/>
            </a:endParaRPr>
          </a:p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42AE4F"/>
              </a:buClr>
              <a:buFont typeface="Arial" panose="020B0604020202020204" pitchFamily="34" charset="0"/>
              <a:buNone/>
              <a:tabLst>
                <a:tab pos="454025" algn="l"/>
              </a:tabLst>
            </a:pPr>
            <a:r>
              <a:rPr lang="en-US" sz="26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9215838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521" y="-81174"/>
            <a:ext cx="12312521" cy="693917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F513B26-9F4F-4DB6-8224-AA3E2C43AB1F}"/>
              </a:ext>
            </a:extLst>
          </p:cNvPr>
          <p:cNvSpPr txBox="1">
            <a:spLocks/>
          </p:cNvSpPr>
          <p:nvPr/>
        </p:nvSpPr>
        <p:spPr>
          <a:xfrm>
            <a:off x="402336" y="550289"/>
            <a:ext cx="6599800" cy="82296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200" cap="all" dirty="0">
              <a:solidFill>
                <a:srgbClr val="288B98"/>
              </a:solidFill>
              <a:latin typeface="Roboto Light"/>
              <a:cs typeface="Calibri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3CBB311-DBC4-44AA-B7F1-150BDA8A700B}"/>
              </a:ext>
            </a:extLst>
          </p:cNvPr>
          <p:cNvSpPr txBox="1">
            <a:spLocks/>
          </p:cNvSpPr>
          <p:nvPr/>
        </p:nvSpPr>
        <p:spPr>
          <a:xfrm>
            <a:off x="959284" y="1273800"/>
            <a:ext cx="9532749" cy="49290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>
              <a:lnSpc>
                <a:spcPts val="3400"/>
              </a:lnSpc>
              <a:spcBef>
                <a:spcPts val="0"/>
              </a:spcBef>
              <a:spcAft>
                <a:spcPts val="1200"/>
              </a:spcAft>
              <a:buClr>
                <a:srgbClr val="2894A2"/>
              </a:buClr>
              <a:buSzPct val="100000"/>
              <a:buFont typeface="Wingdings" panose="05000000000000000000" pitchFamily="2" charset="2"/>
              <a:buChar char=""/>
              <a:tabLst>
                <a:tab pos="454025" algn="l"/>
              </a:tabLst>
            </a:pPr>
            <a:r>
              <a:rPr lang="en-US" sz="2600" dirty="0">
                <a:latin typeface="Roboto"/>
                <a:cs typeface="Calibri"/>
              </a:rPr>
              <a:t> Traffic Control </a:t>
            </a:r>
            <a:r>
              <a:rPr lang="en-US" sz="2600" b="1" dirty="0">
                <a:latin typeface="Roboto"/>
                <a:cs typeface="Calibri"/>
              </a:rPr>
              <a:t>begins end of February 2022 to July 2022</a:t>
            </a:r>
          </a:p>
          <a:p>
            <a:pPr marL="800100" lvl="2" indent="-3429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2894A2"/>
              </a:buClr>
              <a:buSzPct val="100000"/>
              <a:buFont typeface="Wingdings" panose="05000000000000000000" pitchFamily="2" charset="2"/>
              <a:buChar char=""/>
              <a:tabLst>
                <a:tab pos="454025" algn="l"/>
              </a:tabLst>
            </a:pPr>
            <a:r>
              <a:rPr lang="en-US" sz="2800" dirty="0">
                <a:latin typeface="Roboto"/>
                <a:cs typeface="Calibri"/>
              </a:rPr>
              <a:t>24-hours-a-day, seven days a week</a:t>
            </a:r>
          </a:p>
          <a:p>
            <a:pPr marL="800100" lvl="2" indent="-3429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2894A2"/>
              </a:buClr>
              <a:buSzPct val="100000"/>
              <a:buFont typeface="Wingdings" panose="05000000000000000000" pitchFamily="2" charset="2"/>
              <a:buChar char=""/>
              <a:tabLst>
                <a:tab pos="454025" algn="l"/>
              </a:tabLst>
            </a:pPr>
            <a:r>
              <a:rPr lang="en-US" sz="2800" dirty="0">
                <a:latin typeface="Roboto"/>
                <a:cs typeface="Calibri"/>
              </a:rPr>
              <a:t>Temporary traffic signals at Golden Valley Interchange</a:t>
            </a:r>
          </a:p>
          <a:p>
            <a:pPr marL="800100" lvl="2" indent="-3429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2894A2"/>
              </a:buClr>
              <a:buSzPct val="100000"/>
              <a:buFont typeface="Wingdings" panose="05000000000000000000" pitchFamily="2" charset="2"/>
              <a:buChar char=""/>
              <a:tabLst>
                <a:tab pos="454025" algn="l"/>
              </a:tabLst>
            </a:pPr>
            <a:r>
              <a:rPr lang="en-US" sz="2800" b="1" dirty="0">
                <a:latin typeface="Roboto"/>
                <a:cs typeface="Calibri"/>
              </a:rPr>
              <a:t>Closures result in two months of time saving and safer conditions for workers and community, </a:t>
            </a:r>
            <a:r>
              <a:rPr lang="en-US" sz="2800" b="1" dirty="0">
                <a:highlight>
                  <a:srgbClr val="FFFF00"/>
                </a:highlight>
                <a:latin typeface="Roboto"/>
                <a:cs typeface="Calibri"/>
              </a:rPr>
              <a:t>not sure if you want to discuss previous options (The project team developed new traffic control plan, resulting in…)</a:t>
            </a:r>
          </a:p>
          <a:p>
            <a:pPr marL="457200" lvl="2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2894A2"/>
              </a:buClr>
              <a:buSzPct val="100000"/>
              <a:buNone/>
              <a:tabLst>
                <a:tab pos="454025" algn="l"/>
              </a:tabLst>
            </a:pPr>
            <a:endParaRPr lang="en-US" b="1" dirty="0">
              <a:latin typeface="Roboto"/>
              <a:cs typeface="Calibri"/>
            </a:endParaRPr>
          </a:p>
          <a:p>
            <a:pPr marL="457200" lvl="2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2894A2"/>
              </a:buClr>
              <a:buSzPct val="100000"/>
              <a:buNone/>
              <a:tabLst>
                <a:tab pos="454025" algn="l"/>
              </a:tabLst>
            </a:pPr>
            <a:endParaRPr lang="en-US" b="1" dirty="0">
              <a:latin typeface="Roboto"/>
              <a:cs typeface="Calibri"/>
            </a:endParaRPr>
          </a:p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2894A2"/>
              </a:buClr>
              <a:buSzPct val="100000"/>
              <a:buNone/>
              <a:tabLst>
                <a:tab pos="454025" algn="l"/>
              </a:tabLst>
            </a:pPr>
            <a:endParaRPr lang="en-US" sz="2200" dirty="0">
              <a:latin typeface="Roboto"/>
              <a:cs typeface="Calibri"/>
            </a:endParaRPr>
          </a:p>
          <a:p>
            <a:pPr marL="800100" lvl="2" indent="-342900">
              <a:lnSpc>
                <a:spcPts val="3400"/>
              </a:lnSpc>
              <a:spcBef>
                <a:spcPts val="0"/>
              </a:spcBef>
              <a:spcAft>
                <a:spcPts val="1200"/>
              </a:spcAft>
              <a:buClr>
                <a:srgbClr val="2894A2"/>
              </a:buClr>
              <a:buSzPct val="100000"/>
              <a:buFont typeface="Wingdings" panose="05000000000000000000" pitchFamily="2" charset="2"/>
              <a:buChar char=""/>
              <a:tabLst>
                <a:tab pos="454025" algn="l"/>
              </a:tabLst>
            </a:pPr>
            <a:endParaRPr lang="en-US" sz="2200" dirty="0">
              <a:latin typeface="Roboto"/>
              <a:cs typeface="Calibri"/>
            </a:endParaRPr>
          </a:p>
          <a:p>
            <a:pPr marL="342900" lvl="1" indent="-342900">
              <a:lnSpc>
                <a:spcPts val="3400"/>
              </a:lnSpc>
              <a:spcBef>
                <a:spcPts val="0"/>
              </a:spcBef>
              <a:spcAft>
                <a:spcPts val="1200"/>
              </a:spcAft>
              <a:buClr>
                <a:srgbClr val="2894A2"/>
              </a:buClr>
              <a:buSzPct val="100000"/>
              <a:buFont typeface="Wingdings" panose="05000000000000000000" pitchFamily="2" charset="2"/>
              <a:buChar char=""/>
              <a:tabLst>
                <a:tab pos="454025" algn="l"/>
              </a:tabLst>
            </a:pPr>
            <a:endParaRPr lang="en-US" sz="2200" dirty="0">
              <a:latin typeface="Roboto"/>
              <a:cs typeface="Calibri"/>
            </a:endParaRPr>
          </a:p>
          <a:p>
            <a:pPr marL="342900" lvl="1" indent="-342900">
              <a:lnSpc>
                <a:spcPts val="3400"/>
              </a:lnSpc>
              <a:spcBef>
                <a:spcPts val="0"/>
              </a:spcBef>
              <a:spcAft>
                <a:spcPts val="1200"/>
              </a:spcAft>
              <a:buClr>
                <a:srgbClr val="2894A2"/>
              </a:buClr>
              <a:buSzPct val="100000"/>
              <a:buFont typeface="Wingdings" panose="05000000000000000000" pitchFamily="2" charset="2"/>
              <a:buChar char=""/>
              <a:tabLst>
                <a:tab pos="454025" algn="l"/>
              </a:tabLst>
            </a:pPr>
            <a:endParaRPr lang="en-US" sz="2800" dirty="0">
              <a:latin typeface="Roboto"/>
              <a:cs typeface="Calibri"/>
            </a:endParaRPr>
          </a:p>
          <a:p>
            <a:pPr marL="800100" lvl="2" indent="-342900">
              <a:lnSpc>
                <a:spcPts val="3400"/>
              </a:lnSpc>
              <a:spcBef>
                <a:spcPts val="0"/>
              </a:spcBef>
              <a:spcAft>
                <a:spcPts val="1200"/>
              </a:spcAft>
              <a:buClr>
                <a:srgbClr val="2894A2"/>
              </a:buClr>
              <a:buSzPct val="100000"/>
              <a:buFont typeface="Wingdings" panose="05000000000000000000" pitchFamily="2" charset="2"/>
              <a:buChar char=""/>
              <a:tabLst>
                <a:tab pos="454025" algn="l"/>
              </a:tabLst>
            </a:pPr>
            <a:endParaRPr lang="en-US" sz="2400" dirty="0">
              <a:latin typeface="Roboto"/>
              <a:cs typeface="Calibri"/>
            </a:endParaRPr>
          </a:p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42AE4F"/>
              </a:buClr>
              <a:buFont typeface="Arial" panose="020B0604020202020204" pitchFamily="34" charset="0"/>
              <a:buNone/>
              <a:tabLst>
                <a:tab pos="454025" algn="l"/>
              </a:tabLst>
            </a:pPr>
            <a:r>
              <a:rPr lang="en-US" sz="2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1BB15C7-E2B2-8D48-A902-FC53CE6F3EF9}"/>
              </a:ext>
            </a:extLst>
          </p:cNvPr>
          <p:cNvSpPr txBox="1">
            <a:spLocks/>
          </p:cNvSpPr>
          <p:nvPr/>
        </p:nvSpPr>
        <p:spPr>
          <a:xfrm>
            <a:off x="402335" y="550289"/>
            <a:ext cx="9914482" cy="82296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00" dirty="0">
                <a:solidFill>
                  <a:srgbClr val="288B98"/>
                </a:solidFill>
                <a:latin typeface="Roboto Medium"/>
                <a:cs typeface="Calibri"/>
              </a:rPr>
              <a:t>Traffic Impacts</a:t>
            </a:r>
            <a:endParaRPr lang="en-US" sz="4200" dirty="0">
              <a:solidFill>
                <a:srgbClr val="288B98"/>
              </a:solidFill>
              <a:latin typeface="Roboto Light"/>
              <a:cs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9191" y="5491125"/>
            <a:ext cx="1113874" cy="1162750"/>
          </a:xfrm>
          <a:prstGeom prst="rect">
            <a:avLst/>
          </a:prstGeom>
        </p:spPr>
      </p:pic>
      <p:pic>
        <p:nvPicPr>
          <p:cNvPr id="6" name="Picture 2" descr="logo_bug_28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170" y="58189"/>
            <a:ext cx="1113895" cy="139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40438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521" y="-81174"/>
            <a:ext cx="12312521" cy="693917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F513B26-9F4F-4DB6-8224-AA3E2C43AB1F}"/>
              </a:ext>
            </a:extLst>
          </p:cNvPr>
          <p:cNvSpPr txBox="1">
            <a:spLocks/>
          </p:cNvSpPr>
          <p:nvPr/>
        </p:nvSpPr>
        <p:spPr>
          <a:xfrm>
            <a:off x="402336" y="550289"/>
            <a:ext cx="6599800" cy="82296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200" cap="all" dirty="0">
              <a:solidFill>
                <a:srgbClr val="288B98"/>
              </a:solidFill>
              <a:latin typeface="Roboto Light"/>
              <a:cs typeface="Calibri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3CBB311-DBC4-44AA-B7F1-150BDA8A700B}"/>
              </a:ext>
            </a:extLst>
          </p:cNvPr>
          <p:cNvSpPr txBox="1">
            <a:spLocks/>
          </p:cNvSpPr>
          <p:nvPr/>
        </p:nvSpPr>
        <p:spPr>
          <a:xfrm>
            <a:off x="959284" y="1273800"/>
            <a:ext cx="9532749" cy="49290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>
              <a:lnSpc>
                <a:spcPct val="100000"/>
              </a:lnSpc>
              <a:spcBef>
                <a:spcPts val="0"/>
              </a:spcBef>
              <a:buClr>
                <a:srgbClr val="2894A2"/>
              </a:buClr>
              <a:buSzPct val="100000"/>
              <a:buFont typeface="Wingdings" panose="05000000000000000000" pitchFamily="2" charset="2"/>
              <a:buChar char=""/>
              <a:tabLst>
                <a:tab pos="454025" algn="l"/>
              </a:tabLst>
            </a:pPr>
            <a:r>
              <a:rPr lang="en-US" sz="2800" dirty="0">
                <a:latin typeface="Roboto"/>
                <a:cs typeface="Calibri"/>
              </a:rPr>
              <a:t>Northbound traffic on Lemmon Drive under US 395 will be detoured to southbound US 395 to Golden Valley to northbound US 395</a:t>
            </a:r>
          </a:p>
          <a:p>
            <a:pPr marL="342900" lvl="1" indent="-342900">
              <a:lnSpc>
                <a:spcPct val="100000"/>
              </a:lnSpc>
              <a:spcBef>
                <a:spcPts val="0"/>
              </a:spcBef>
              <a:buClr>
                <a:srgbClr val="2894A2"/>
              </a:buClr>
              <a:buSzPct val="100000"/>
              <a:buFont typeface="Wingdings" panose="05000000000000000000" pitchFamily="2" charset="2"/>
              <a:buChar char=""/>
              <a:tabLst>
                <a:tab pos="454025" algn="l"/>
              </a:tabLst>
            </a:pPr>
            <a:r>
              <a:rPr lang="en-US" sz="2800" dirty="0">
                <a:latin typeface="Roboto"/>
                <a:cs typeface="Calibri"/>
              </a:rPr>
              <a:t>Southbound US 395 Lemmon Drive off-ramp will also be closed</a:t>
            </a:r>
          </a:p>
          <a:p>
            <a:pPr marL="342900" lvl="1" indent="-342900">
              <a:lnSpc>
                <a:spcPct val="100000"/>
              </a:lnSpc>
              <a:spcBef>
                <a:spcPts val="0"/>
              </a:spcBef>
              <a:buClr>
                <a:srgbClr val="2894A2"/>
              </a:buClr>
              <a:buSzPct val="100000"/>
              <a:buFont typeface="Wingdings" panose="05000000000000000000" pitchFamily="2" charset="2"/>
              <a:buChar char=""/>
              <a:tabLst>
                <a:tab pos="454025" algn="l"/>
              </a:tabLst>
            </a:pPr>
            <a:r>
              <a:rPr lang="en-US" sz="2800" dirty="0">
                <a:latin typeface="Roboto"/>
                <a:cs typeface="Calibri"/>
              </a:rPr>
              <a:t>Stead Boulevard is a detour route</a:t>
            </a:r>
          </a:p>
          <a:p>
            <a:pPr marL="342900" lvl="1" indent="-342900">
              <a:lnSpc>
                <a:spcPct val="100000"/>
              </a:lnSpc>
              <a:spcBef>
                <a:spcPts val="0"/>
              </a:spcBef>
              <a:buClr>
                <a:srgbClr val="2894A2"/>
              </a:buClr>
              <a:buSzPct val="100000"/>
              <a:buFont typeface="Wingdings" panose="05000000000000000000" pitchFamily="2" charset="2"/>
              <a:buChar char=""/>
              <a:tabLst>
                <a:tab pos="454025" algn="l"/>
              </a:tabLst>
            </a:pPr>
            <a:r>
              <a:rPr lang="en-US" sz="2800" dirty="0">
                <a:latin typeface="Roboto"/>
                <a:cs typeface="Calibri"/>
              </a:rPr>
              <a:t>Free flowing traffic from northbound US 395 off-ramp to northbound Lemon Drive</a:t>
            </a:r>
          </a:p>
          <a:p>
            <a:pPr marL="342900" lvl="1" indent="-342900">
              <a:lnSpc>
                <a:spcPct val="100000"/>
              </a:lnSpc>
              <a:spcBef>
                <a:spcPts val="0"/>
              </a:spcBef>
              <a:buClr>
                <a:srgbClr val="2894A2"/>
              </a:buClr>
              <a:buSzPct val="100000"/>
              <a:buFont typeface="Wingdings" panose="05000000000000000000" pitchFamily="2" charset="2"/>
              <a:buChar char=""/>
              <a:tabLst>
                <a:tab pos="454025" algn="l"/>
              </a:tabLst>
            </a:pPr>
            <a:r>
              <a:rPr lang="en-US" sz="2800" dirty="0">
                <a:latin typeface="Roboto"/>
                <a:cs typeface="Calibri"/>
              </a:rPr>
              <a:t>Southbound Lemmon Drive under US 395 open</a:t>
            </a:r>
          </a:p>
          <a:p>
            <a:pPr marL="342900" lvl="1" indent="-342900">
              <a:lnSpc>
                <a:spcPct val="100000"/>
              </a:lnSpc>
              <a:spcBef>
                <a:spcPts val="0"/>
              </a:spcBef>
              <a:buClr>
                <a:srgbClr val="2894A2"/>
              </a:buClr>
              <a:buSzPct val="100000"/>
              <a:buFont typeface="Wingdings" panose="05000000000000000000" pitchFamily="2" charset="2"/>
              <a:buChar char=""/>
              <a:tabLst>
                <a:tab pos="454025" algn="l"/>
              </a:tabLst>
            </a:pPr>
            <a:r>
              <a:rPr lang="en-US" sz="2800" i="1" dirty="0">
                <a:latin typeface="Roboto"/>
                <a:cs typeface="Calibri"/>
              </a:rPr>
              <a:t>*Subject to weather</a:t>
            </a:r>
          </a:p>
          <a:p>
            <a:pPr marL="342900" lvl="1" indent="-3429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2894A2"/>
              </a:buClr>
              <a:buSzPct val="100000"/>
              <a:buFont typeface="Wingdings" panose="05000000000000000000" pitchFamily="2" charset="2"/>
              <a:buChar char=""/>
              <a:tabLst>
                <a:tab pos="454025" algn="l"/>
              </a:tabLst>
            </a:pPr>
            <a:endParaRPr lang="en-US" sz="1600" dirty="0">
              <a:latin typeface="Roboto"/>
              <a:cs typeface="Calibri"/>
            </a:endParaRPr>
          </a:p>
          <a:p>
            <a:pPr marL="800100" lvl="2" indent="-342900">
              <a:lnSpc>
                <a:spcPts val="3400"/>
              </a:lnSpc>
              <a:spcBef>
                <a:spcPts val="0"/>
              </a:spcBef>
              <a:spcAft>
                <a:spcPts val="1200"/>
              </a:spcAft>
              <a:buClr>
                <a:srgbClr val="2894A2"/>
              </a:buClr>
              <a:buSzPct val="100000"/>
              <a:buFont typeface="Wingdings" panose="05000000000000000000" pitchFamily="2" charset="2"/>
              <a:buChar char=""/>
              <a:tabLst>
                <a:tab pos="454025" algn="l"/>
              </a:tabLst>
            </a:pPr>
            <a:endParaRPr lang="en-US" sz="2200" dirty="0">
              <a:latin typeface="Roboto"/>
              <a:cs typeface="Calibri"/>
            </a:endParaRPr>
          </a:p>
          <a:p>
            <a:pPr marL="800100" lvl="2" indent="-342900">
              <a:lnSpc>
                <a:spcPts val="3400"/>
              </a:lnSpc>
              <a:spcBef>
                <a:spcPts val="0"/>
              </a:spcBef>
              <a:spcAft>
                <a:spcPts val="1200"/>
              </a:spcAft>
              <a:buClr>
                <a:srgbClr val="2894A2"/>
              </a:buClr>
              <a:buSzPct val="100000"/>
              <a:buFont typeface="Wingdings" panose="05000000000000000000" pitchFamily="2" charset="2"/>
              <a:buChar char=""/>
              <a:tabLst>
                <a:tab pos="454025" algn="l"/>
              </a:tabLst>
            </a:pPr>
            <a:endParaRPr lang="en-US" sz="2200" dirty="0">
              <a:latin typeface="Roboto"/>
              <a:cs typeface="Calibri"/>
            </a:endParaRPr>
          </a:p>
          <a:p>
            <a:pPr marL="342900" lvl="1" indent="-342900">
              <a:lnSpc>
                <a:spcPts val="3400"/>
              </a:lnSpc>
              <a:spcBef>
                <a:spcPts val="0"/>
              </a:spcBef>
              <a:spcAft>
                <a:spcPts val="1200"/>
              </a:spcAft>
              <a:buClr>
                <a:srgbClr val="2894A2"/>
              </a:buClr>
              <a:buSzPct val="100000"/>
              <a:buFont typeface="Wingdings" panose="05000000000000000000" pitchFamily="2" charset="2"/>
              <a:buChar char=""/>
              <a:tabLst>
                <a:tab pos="454025" algn="l"/>
              </a:tabLst>
            </a:pPr>
            <a:endParaRPr lang="en-US" sz="2200" dirty="0">
              <a:latin typeface="Roboto"/>
              <a:cs typeface="Calibri"/>
            </a:endParaRPr>
          </a:p>
          <a:p>
            <a:pPr marL="342900" lvl="1" indent="-342900">
              <a:lnSpc>
                <a:spcPts val="3400"/>
              </a:lnSpc>
              <a:spcBef>
                <a:spcPts val="0"/>
              </a:spcBef>
              <a:spcAft>
                <a:spcPts val="1200"/>
              </a:spcAft>
              <a:buClr>
                <a:srgbClr val="2894A2"/>
              </a:buClr>
              <a:buSzPct val="100000"/>
              <a:buFont typeface="Wingdings" panose="05000000000000000000" pitchFamily="2" charset="2"/>
              <a:buChar char=""/>
              <a:tabLst>
                <a:tab pos="454025" algn="l"/>
              </a:tabLst>
            </a:pPr>
            <a:endParaRPr lang="en-US" sz="2800" dirty="0">
              <a:latin typeface="Roboto"/>
              <a:cs typeface="Calibri"/>
            </a:endParaRPr>
          </a:p>
          <a:p>
            <a:pPr marL="800100" lvl="2" indent="-342900">
              <a:lnSpc>
                <a:spcPts val="3400"/>
              </a:lnSpc>
              <a:spcBef>
                <a:spcPts val="0"/>
              </a:spcBef>
              <a:spcAft>
                <a:spcPts val="1200"/>
              </a:spcAft>
              <a:buClr>
                <a:srgbClr val="2894A2"/>
              </a:buClr>
              <a:buSzPct val="100000"/>
              <a:buFont typeface="Wingdings" panose="05000000000000000000" pitchFamily="2" charset="2"/>
              <a:buChar char=""/>
              <a:tabLst>
                <a:tab pos="454025" algn="l"/>
              </a:tabLst>
            </a:pPr>
            <a:endParaRPr lang="en-US" sz="2400" dirty="0">
              <a:latin typeface="Roboto"/>
              <a:cs typeface="Calibri"/>
            </a:endParaRPr>
          </a:p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42AE4F"/>
              </a:buClr>
              <a:buFont typeface="Arial" panose="020B0604020202020204" pitchFamily="34" charset="0"/>
              <a:buNone/>
              <a:tabLst>
                <a:tab pos="454025" algn="l"/>
              </a:tabLst>
            </a:pPr>
            <a:r>
              <a:rPr lang="en-US" sz="2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1BB15C7-E2B2-8D48-A902-FC53CE6F3EF9}"/>
              </a:ext>
            </a:extLst>
          </p:cNvPr>
          <p:cNvSpPr txBox="1">
            <a:spLocks/>
          </p:cNvSpPr>
          <p:nvPr/>
        </p:nvSpPr>
        <p:spPr>
          <a:xfrm>
            <a:off x="402335" y="550289"/>
            <a:ext cx="9914482" cy="82296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00" dirty="0">
                <a:solidFill>
                  <a:srgbClr val="288B98"/>
                </a:solidFill>
                <a:latin typeface="Roboto Medium"/>
                <a:cs typeface="Calibri"/>
              </a:rPr>
              <a:t>Traffic Control </a:t>
            </a:r>
            <a:endParaRPr lang="en-US" sz="4200" dirty="0">
              <a:solidFill>
                <a:srgbClr val="288B98"/>
              </a:solidFill>
              <a:latin typeface="Roboto Light"/>
              <a:cs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9191" y="5491125"/>
            <a:ext cx="1113874" cy="1162750"/>
          </a:xfrm>
          <a:prstGeom prst="rect">
            <a:avLst/>
          </a:prstGeom>
        </p:spPr>
      </p:pic>
      <p:pic>
        <p:nvPicPr>
          <p:cNvPr id="6" name="Picture 2" descr="logo_bug_28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170" y="58189"/>
            <a:ext cx="1113895" cy="139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37519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521" y="-54874"/>
            <a:ext cx="12312521" cy="693917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54AEE1-3C26-864B-BAEE-9A8A4AAD4C6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959284" y="1506538"/>
            <a:ext cx="8147009" cy="4718050"/>
          </a:xfrm>
        </p:spPr>
        <p:txBody>
          <a:bodyPr>
            <a:noAutofit/>
          </a:bodyPr>
          <a:lstStyle/>
          <a:p>
            <a:pPr marL="457200" lvl="1" indent="-457200">
              <a:lnSpc>
                <a:spcPts val="3400"/>
              </a:lnSpc>
              <a:spcBef>
                <a:spcPts val="0"/>
              </a:spcBef>
              <a:spcAft>
                <a:spcPts val="1200"/>
              </a:spcAft>
              <a:buClr>
                <a:srgbClr val="2894A2"/>
              </a:buClr>
              <a:buSzPct val="100000"/>
              <a:buFont typeface="Wingdings" panose="05000000000000000000" pitchFamily="2" charset="2"/>
              <a:buChar char=""/>
              <a:tabLst>
                <a:tab pos="454025" algn="l"/>
              </a:tabLst>
            </a:pPr>
            <a:r>
              <a:rPr lang="en-US" sz="2800" dirty="0">
                <a:latin typeface="Roboto"/>
                <a:cs typeface="Calibri"/>
              </a:rPr>
              <a:t>Provide construction schedule update</a:t>
            </a:r>
          </a:p>
          <a:p>
            <a:pPr marL="457200" lvl="1" indent="-457200">
              <a:lnSpc>
                <a:spcPts val="3400"/>
              </a:lnSpc>
              <a:spcBef>
                <a:spcPts val="0"/>
              </a:spcBef>
              <a:spcAft>
                <a:spcPts val="1200"/>
              </a:spcAft>
              <a:buClr>
                <a:srgbClr val="2894A2"/>
              </a:buClr>
              <a:buSzPct val="100000"/>
              <a:buFont typeface="Wingdings" panose="05000000000000000000" pitchFamily="2" charset="2"/>
              <a:buChar char=""/>
              <a:tabLst>
                <a:tab pos="454025" algn="l"/>
              </a:tabLst>
            </a:pPr>
            <a:r>
              <a:rPr lang="en-US" sz="2800" dirty="0">
                <a:latin typeface="Roboto"/>
                <a:cs typeface="Calibri"/>
              </a:rPr>
              <a:t>Provide construction progress update</a:t>
            </a:r>
          </a:p>
          <a:p>
            <a:pPr marL="457200" lvl="1" indent="-457200">
              <a:lnSpc>
                <a:spcPts val="3400"/>
              </a:lnSpc>
              <a:spcBef>
                <a:spcPts val="0"/>
              </a:spcBef>
              <a:spcAft>
                <a:spcPts val="1200"/>
              </a:spcAft>
              <a:buClr>
                <a:srgbClr val="2894A2"/>
              </a:buClr>
              <a:buSzPct val="100000"/>
              <a:buFont typeface="Wingdings" panose="05000000000000000000" pitchFamily="2" charset="2"/>
              <a:buChar char=""/>
              <a:tabLst>
                <a:tab pos="454025" algn="l"/>
              </a:tabLst>
            </a:pPr>
            <a:r>
              <a:rPr lang="en-US" sz="2800" dirty="0">
                <a:latin typeface="Roboto"/>
                <a:cs typeface="Calibri"/>
              </a:rPr>
              <a:t>Provide upcoming traffic control and detours</a:t>
            </a:r>
          </a:p>
          <a:p>
            <a:pPr marL="457200" lvl="1" indent="-457200">
              <a:lnSpc>
                <a:spcPts val="3400"/>
              </a:lnSpc>
              <a:spcBef>
                <a:spcPts val="0"/>
              </a:spcBef>
              <a:spcAft>
                <a:spcPts val="1200"/>
              </a:spcAft>
              <a:buClr>
                <a:srgbClr val="2894A2"/>
              </a:buClr>
              <a:buSzPct val="100000"/>
              <a:buFont typeface="Wingdings" panose="05000000000000000000" pitchFamily="2" charset="2"/>
              <a:buChar char=""/>
              <a:tabLst>
                <a:tab pos="454025" algn="l"/>
              </a:tabLst>
            </a:pPr>
            <a:r>
              <a:rPr lang="en-US" sz="2800" b="1" dirty="0">
                <a:latin typeface="Roboto"/>
                <a:cs typeface="Calibri"/>
              </a:rPr>
              <a:t>Where can you find information?</a:t>
            </a:r>
          </a:p>
          <a:p>
            <a:pPr marL="457200" lvl="1" indent="-457200">
              <a:lnSpc>
                <a:spcPts val="3400"/>
              </a:lnSpc>
              <a:spcBef>
                <a:spcPts val="0"/>
              </a:spcBef>
              <a:spcAft>
                <a:spcPts val="1200"/>
              </a:spcAft>
              <a:buClr>
                <a:srgbClr val="2894A2"/>
              </a:buClr>
              <a:buSzPct val="100000"/>
              <a:buFont typeface="Wingdings" panose="05000000000000000000" pitchFamily="2" charset="2"/>
              <a:buChar char=""/>
              <a:tabLst>
                <a:tab pos="454025" algn="l"/>
              </a:tabLst>
            </a:pPr>
            <a:r>
              <a:rPr lang="en-US" sz="2800" dirty="0">
                <a:latin typeface="Roboto"/>
                <a:cs typeface="Calibri"/>
              </a:rPr>
              <a:t>Future freeway improvements</a:t>
            </a:r>
          </a:p>
          <a:p>
            <a:pPr marL="342900" lvl="1" indent="-342900">
              <a:lnSpc>
                <a:spcPts val="3400"/>
              </a:lnSpc>
              <a:spcBef>
                <a:spcPts val="0"/>
              </a:spcBef>
              <a:spcAft>
                <a:spcPts val="1200"/>
              </a:spcAft>
              <a:buClr>
                <a:srgbClr val="2894A2"/>
              </a:buClr>
              <a:buSzPct val="80000"/>
              <a:buFont typeface="Wingdings" panose="05000000000000000000" pitchFamily="2" charset="2"/>
              <a:buChar char=""/>
              <a:tabLst>
                <a:tab pos="454025" algn="l"/>
              </a:tabLst>
            </a:pPr>
            <a:endParaRPr lang="en-US" sz="2800" dirty="0">
              <a:solidFill>
                <a:srgbClr val="FFFFFF"/>
              </a:solidFill>
              <a:latin typeface="Roboto"/>
              <a:cs typeface="Calibri"/>
            </a:endParaRPr>
          </a:p>
          <a:p>
            <a:pPr marL="0" lvl="1" indent="0">
              <a:lnSpc>
                <a:spcPts val="3400"/>
              </a:lnSpc>
              <a:spcBef>
                <a:spcPts val="0"/>
              </a:spcBef>
              <a:spcAft>
                <a:spcPts val="1200"/>
              </a:spcAft>
              <a:buClr>
                <a:srgbClr val="42AE4F"/>
              </a:buClr>
              <a:buNone/>
              <a:tabLst>
                <a:tab pos="454025" algn="l"/>
              </a:tabLst>
            </a:pPr>
            <a:endParaRPr lang="en-US" sz="2800" dirty="0">
              <a:solidFill>
                <a:srgbClr val="000000"/>
              </a:solidFill>
              <a:latin typeface="Roboto"/>
              <a:cs typeface="Calibri"/>
            </a:endParaRPr>
          </a:p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42AE4F"/>
              </a:buClr>
              <a:buNone/>
              <a:tabLst>
                <a:tab pos="454025" algn="l"/>
              </a:tabLst>
            </a:pPr>
            <a:r>
              <a:rPr lang="en-US" sz="2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1BB15C7-E2B2-8D48-A902-FC53CE6F3EF9}"/>
              </a:ext>
            </a:extLst>
          </p:cNvPr>
          <p:cNvSpPr txBox="1">
            <a:spLocks/>
          </p:cNvSpPr>
          <p:nvPr/>
        </p:nvSpPr>
        <p:spPr>
          <a:xfrm>
            <a:off x="402335" y="550289"/>
            <a:ext cx="7867021" cy="82296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00" dirty="0">
                <a:solidFill>
                  <a:srgbClr val="288B98"/>
                </a:solidFill>
                <a:latin typeface="Roboto Medium"/>
                <a:cs typeface="Calibri"/>
              </a:rPr>
              <a:t>Purpose of This Presentation</a:t>
            </a:r>
            <a:endParaRPr lang="en-US" sz="4200" dirty="0">
              <a:solidFill>
                <a:srgbClr val="288B98"/>
              </a:solidFill>
              <a:latin typeface="Roboto Light"/>
              <a:cs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9191" y="5491125"/>
            <a:ext cx="1113874" cy="1162750"/>
          </a:xfrm>
          <a:prstGeom prst="rect">
            <a:avLst/>
          </a:prstGeom>
        </p:spPr>
      </p:pic>
      <p:pic>
        <p:nvPicPr>
          <p:cNvPr id="9218" name="Picture 2" descr="logo_bug_28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37" y="5295248"/>
            <a:ext cx="1113895" cy="139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10494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logo_bug_28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170" y="58189"/>
            <a:ext cx="1113895" cy="139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F513B26-9F4F-4DB6-8224-AA3E2C43AB1F}"/>
              </a:ext>
            </a:extLst>
          </p:cNvPr>
          <p:cNvSpPr txBox="1">
            <a:spLocks/>
          </p:cNvSpPr>
          <p:nvPr/>
        </p:nvSpPr>
        <p:spPr>
          <a:xfrm>
            <a:off x="402336" y="550289"/>
            <a:ext cx="6599800" cy="82296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200" cap="all" dirty="0">
              <a:solidFill>
                <a:srgbClr val="288B98"/>
              </a:solidFill>
              <a:latin typeface="Roboto Light"/>
              <a:cs typeface="Calibri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1BB15C7-E2B2-8D48-A902-FC53CE6F3EF9}"/>
              </a:ext>
            </a:extLst>
          </p:cNvPr>
          <p:cNvSpPr txBox="1">
            <a:spLocks/>
          </p:cNvSpPr>
          <p:nvPr/>
        </p:nvSpPr>
        <p:spPr>
          <a:xfrm>
            <a:off x="402335" y="550289"/>
            <a:ext cx="7867021" cy="82296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00" dirty="0">
                <a:solidFill>
                  <a:srgbClr val="288B98"/>
                </a:solidFill>
                <a:latin typeface="Roboto Medium"/>
                <a:cs typeface="Calibri"/>
              </a:rPr>
              <a:t>Project Overview</a:t>
            </a:r>
            <a:endParaRPr lang="en-US" sz="4200" dirty="0">
              <a:solidFill>
                <a:srgbClr val="288B98"/>
              </a:solidFill>
              <a:latin typeface="Roboto Light"/>
              <a:cs typeface="Calibri"/>
            </a:endParaRPr>
          </a:p>
        </p:txBody>
      </p:sp>
      <p:pic>
        <p:nvPicPr>
          <p:cNvPr id="2050" name="Picture 2" descr="Segment 1 Map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2" b="10388"/>
          <a:stretch/>
        </p:blipFill>
        <p:spPr bwMode="auto">
          <a:xfrm>
            <a:off x="427868" y="1282145"/>
            <a:ext cx="11311542" cy="531713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69693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5400000">
            <a:off x="3766846" y="1376990"/>
            <a:ext cx="7137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FF0000"/>
                </a:solidFill>
                <a:latin typeface="+mj-lt"/>
              </a:rPr>
              <a:t>X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521" y="-54874"/>
            <a:ext cx="12312521" cy="693917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F513B26-9F4F-4DB6-8224-AA3E2C43AB1F}"/>
              </a:ext>
            </a:extLst>
          </p:cNvPr>
          <p:cNvSpPr txBox="1">
            <a:spLocks/>
          </p:cNvSpPr>
          <p:nvPr/>
        </p:nvSpPr>
        <p:spPr>
          <a:xfrm>
            <a:off x="402336" y="550289"/>
            <a:ext cx="6599800" cy="82296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200" cap="all" dirty="0">
              <a:solidFill>
                <a:srgbClr val="288B98"/>
              </a:solidFill>
              <a:latin typeface="Roboto Light"/>
              <a:cs typeface="Calibri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3CBB311-DBC4-44AA-B7F1-150BDA8A700B}"/>
              </a:ext>
            </a:extLst>
          </p:cNvPr>
          <p:cNvSpPr txBox="1">
            <a:spLocks/>
          </p:cNvSpPr>
          <p:nvPr/>
        </p:nvSpPr>
        <p:spPr>
          <a:xfrm>
            <a:off x="1092863" y="1332573"/>
            <a:ext cx="9825508" cy="55254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>
              <a:lnSpc>
                <a:spcPts val="3400"/>
              </a:lnSpc>
              <a:spcBef>
                <a:spcPts val="0"/>
              </a:spcBef>
              <a:spcAft>
                <a:spcPts val="1200"/>
              </a:spcAft>
              <a:buClr>
                <a:srgbClr val="2894A2"/>
              </a:buClr>
              <a:buSzPct val="75000"/>
              <a:buFont typeface="Wingdings" panose="05000000000000000000" pitchFamily="2" charset="2"/>
              <a:buChar char=""/>
              <a:tabLst>
                <a:tab pos="454025" algn="l"/>
              </a:tabLst>
            </a:pPr>
            <a:r>
              <a:rPr lang="en-US" sz="2600" dirty="0">
                <a:latin typeface="Roboto"/>
                <a:cs typeface="Calibri"/>
              </a:rPr>
              <a:t>Q&amp;D Construction - Schedule</a:t>
            </a:r>
          </a:p>
          <a:p>
            <a:pPr marL="800100" lvl="2" indent="-342900">
              <a:lnSpc>
                <a:spcPts val="3400"/>
              </a:lnSpc>
              <a:spcBef>
                <a:spcPts val="0"/>
              </a:spcBef>
              <a:spcAft>
                <a:spcPts val="1200"/>
              </a:spcAft>
              <a:buClr>
                <a:srgbClr val="2894A2"/>
              </a:buClr>
              <a:buSzPct val="75000"/>
              <a:buFont typeface="Wingdings" panose="05000000000000000000" pitchFamily="2" charset="2"/>
              <a:buChar char=""/>
              <a:tabLst>
                <a:tab pos="454025" algn="l"/>
              </a:tabLst>
            </a:pPr>
            <a:r>
              <a:rPr lang="en-US" sz="2200" dirty="0">
                <a:latin typeface="Roboto"/>
                <a:cs typeface="Calibri"/>
              </a:rPr>
              <a:t>July 2021 to November 2022 August</a:t>
            </a:r>
          </a:p>
          <a:p>
            <a:pPr marL="342900" lvl="1" indent="-342900">
              <a:lnSpc>
                <a:spcPts val="3400"/>
              </a:lnSpc>
              <a:spcBef>
                <a:spcPts val="0"/>
              </a:spcBef>
              <a:spcAft>
                <a:spcPts val="1200"/>
              </a:spcAft>
              <a:buClr>
                <a:srgbClr val="2894A2"/>
              </a:buClr>
              <a:buSzPct val="75000"/>
              <a:buFont typeface="Wingdings" panose="05000000000000000000" pitchFamily="2" charset="2"/>
              <a:buChar char=""/>
              <a:tabLst>
                <a:tab pos="454025" algn="l"/>
              </a:tabLst>
            </a:pPr>
            <a:r>
              <a:rPr lang="en-US" sz="2600" dirty="0">
                <a:latin typeface="Roboto"/>
                <a:cs typeface="Calibri"/>
              </a:rPr>
              <a:t>Roadway Widening</a:t>
            </a:r>
          </a:p>
          <a:p>
            <a:pPr marL="800100" lvl="2" indent="-342900">
              <a:lnSpc>
                <a:spcPts val="3400"/>
              </a:lnSpc>
              <a:spcBef>
                <a:spcPts val="0"/>
              </a:spcBef>
              <a:spcAft>
                <a:spcPts val="1200"/>
              </a:spcAft>
              <a:buClr>
                <a:srgbClr val="2894A2"/>
              </a:buClr>
              <a:buSzPct val="75000"/>
              <a:buFont typeface="Wingdings" panose="05000000000000000000" pitchFamily="2" charset="2"/>
              <a:buChar char=""/>
              <a:tabLst>
                <a:tab pos="454025" algn="l"/>
              </a:tabLst>
            </a:pPr>
            <a:r>
              <a:rPr lang="en-US" sz="2200" dirty="0">
                <a:latin typeface="Roboto"/>
                <a:cs typeface="Calibri"/>
              </a:rPr>
              <a:t>Asphalt, median island, concrete, drainage improvements</a:t>
            </a:r>
          </a:p>
          <a:p>
            <a:pPr marL="800100" lvl="2" indent="-342900">
              <a:lnSpc>
                <a:spcPts val="3400"/>
              </a:lnSpc>
              <a:spcBef>
                <a:spcPts val="0"/>
              </a:spcBef>
              <a:spcAft>
                <a:spcPts val="1200"/>
              </a:spcAft>
              <a:buClr>
                <a:srgbClr val="2894A2"/>
              </a:buClr>
              <a:buSzPct val="75000"/>
              <a:buFont typeface="Wingdings" panose="05000000000000000000" pitchFamily="2" charset="2"/>
              <a:buChar char=""/>
              <a:tabLst>
                <a:tab pos="454025" algn="l"/>
              </a:tabLst>
            </a:pPr>
            <a:r>
              <a:rPr lang="en-US" sz="2200" dirty="0">
                <a:latin typeface="Roboto"/>
                <a:cs typeface="Calibri"/>
              </a:rPr>
              <a:t>Paving – complete in March</a:t>
            </a:r>
          </a:p>
          <a:p>
            <a:pPr marL="342900" lvl="1" indent="-342900">
              <a:lnSpc>
                <a:spcPts val="3400"/>
              </a:lnSpc>
              <a:spcBef>
                <a:spcPts val="0"/>
              </a:spcBef>
              <a:spcAft>
                <a:spcPts val="1200"/>
              </a:spcAft>
              <a:buClr>
                <a:srgbClr val="2894A2"/>
              </a:buClr>
              <a:buSzPct val="75000"/>
              <a:buFont typeface="Wingdings" panose="05000000000000000000" pitchFamily="2" charset="2"/>
              <a:buChar char=""/>
              <a:tabLst>
                <a:tab pos="454025" algn="l"/>
              </a:tabLst>
            </a:pPr>
            <a:r>
              <a:rPr lang="en-US" sz="2600" dirty="0">
                <a:latin typeface="Roboto"/>
                <a:cs typeface="Calibri"/>
              </a:rPr>
              <a:t>Diverging Diamond Interchange</a:t>
            </a:r>
          </a:p>
          <a:p>
            <a:pPr marL="800100" lvl="2" indent="-342900">
              <a:lnSpc>
                <a:spcPts val="3400"/>
              </a:lnSpc>
              <a:spcBef>
                <a:spcPts val="0"/>
              </a:spcBef>
              <a:spcAft>
                <a:spcPts val="1200"/>
              </a:spcAft>
              <a:buClr>
                <a:srgbClr val="2894A2"/>
              </a:buClr>
              <a:buSzPct val="75000"/>
              <a:buFont typeface="Wingdings" panose="05000000000000000000" pitchFamily="2" charset="2"/>
              <a:buChar char=""/>
              <a:tabLst>
                <a:tab pos="454025" algn="l"/>
              </a:tabLst>
            </a:pPr>
            <a:r>
              <a:rPr lang="en-US" sz="2200" dirty="0">
                <a:latin typeface="Roboto"/>
                <a:cs typeface="Calibri"/>
              </a:rPr>
              <a:t>Traffic signals coordinated, 17,000 cubic yards material excavated</a:t>
            </a:r>
          </a:p>
          <a:p>
            <a:pPr marL="800100" lvl="2" indent="-342900">
              <a:lnSpc>
                <a:spcPts val="3400"/>
              </a:lnSpc>
              <a:spcBef>
                <a:spcPts val="0"/>
              </a:spcBef>
              <a:spcAft>
                <a:spcPts val="1200"/>
              </a:spcAft>
              <a:buClr>
                <a:srgbClr val="2894A2"/>
              </a:buClr>
              <a:buSzPct val="75000"/>
              <a:buFont typeface="Wingdings" panose="05000000000000000000" pitchFamily="2" charset="2"/>
              <a:buChar char=""/>
              <a:tabLst>
                <a:tab pos="454025" algn="l"/>
              </a:tabLst>
            </a:pPr>
            <a:r>
              <a:rPr lang="en-US" sz="2200" dirty="0">
                <a:latin typeface="Roboto"/>
                <a:cs typeface="Calibri"/>
              </a:rPr>
              <a:t>Retaining walls complete by end of February </a:t>
            </a:r>
          </a:p>
          <a:p>
            <a:pPr marL="800100" lvl="2" indent="-342900">
              <a:lnSpc>
                <a:spcPts val="3400"/>
              </a:lnSpc>
              <a:spcBef>
                <a:spcPts val="0"/>
              </a:spcBef>
              <a:spcAft>
                <a:spcPts val="1200"/>
              </a:spcAft>
              <a:buClr>
                <a:srgbClr val="2894A2"/>
              </a:buClr>
              <a:buSzPct val="75000"/>
              <a:buFont typeface="Wingdings" panose="05000000000000000000" pitchFamily="2" charset="2"/>
              <a:buChar char=""/>
              <a:tabLst>
                <a:tab pos="454025" algn="l"/>
              </a:tabLst>
            </a:pPr>
            <a:r>
              <a:rPr lang="en-US" sz="2200" dirty="0">
                <a:latin typeface="Roboto"/>
                <a:cs typeface="Calibri"/>
              </a:rPr>
              <a:t>Storm drain, 24” water main relocated, electrical/ITS condui</a:t>
            </a:r>
            <a:r>
              <a:rPr lang="en-US" sz="2400" dirty="0">
                <a:latin typeface="Roboto"/>
                <a:cs typeface="Calibri"/>
              </a:rPr>
              <a:t>t</a:t>
            </a:r>
          </a:p>
          <a:p>
            <a:pPr marL="800100" lvl="2" indent="-342900">
              <a:lnSpc>
                <a:spcPts val="3400"/>
              </a:lnSpc>
              <a:spcBef>
                <a:spcPts val="0"/>
              </a:spcBef>
              <a:spcAft>
                <a:spcPts val="1200"/>
              </a:spcAft>
              <a:buClr>
                <a:srgbClr val="2894A2"/>
              </a:buClr>
              <a:buSzPct val="75000"/>
              <a:buFont typeface="Wingdings" panose="05000000000000000000" pitchFamily="2" charset="2"/>
              <a:buChar char=""/>
              <a:tabLst>
                <a:tab pos="454025" algn="l"/>
              </a:tabLst>
            </a:pPr>
            <a:endParaRPr lang="en-US" sz="2400" dirty="0">
              <a:latin typeface="Roboto"/>
              <a:cs typeface="Calibri"/>
            </a:endParaRPr>
          </a:p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42AE4F"/>
              </a:buClr>
              <a:buNone/>
              <a:tabLst>
                <a:tab pos="454025" algn="l"/>
              </a:tabLst>
            </a:pPr>
            <a:r>
              <a:rPr lang="en-US" sz="2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1BB15C7-E2B2-8D48-A902-FC53CE6F3EF9}"/>
              </a:ext>
            </a:extLst>
          </p:cNvPr>
          <p:cNvSpPr txBox="1">
            <a:spLocks/>
          </p:cNvSpPr>
          <p:nvPr/>
        </p:nvSpPr>
        <p:spPr>
          <a:xfrm>
            <a:off x="402335" y="550289"/>
            <a:ext cx="9914482" cy="82296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00" dirty="0">
                <a:solidFill>
                  <a:srgbClr val="288B98"/>
                </a:solidFill>
                <a:latin typeface="Roboto Medium"/>
                <a:cs typeface="Calibri"/>
              </a:rPr>
              <a:t>Construction Schedule</a:t>
            </a:r>
            <a:endParaRPr lang="en-US" sz="4200" dirty="0">
              <a:solidFill>
                <a:srgbClr val="288B98"/>
              </a:solidFill>
              <a:latin typeface="Roboto Light"/>
              <a:cs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9191" y="5491125"/>
            <a:ext cx="1113874" cy="1162750"/>
          </a:xfrm>
          <a:prstGeom prst="rect">
            <a:avLst/>
          </a:prstGeom>
        </p:spPr>
      </p:pic>
      <p:pic>
        <p:nvPicPr>
          <p:cNvPr id="6" name="Picture 2" descr="logo_bug_28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170" y="58189"/>
            <a:ext cx="1113895" cy="139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qd construction 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1482" y="2769326"/>
            <a:ext cx="1686052" cy="1085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35237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logo_bug_287.jpg">
            <a:extLst>
              <a:ext uri="{FF2B5EF4-FFF2-40B4-BE49-F238E27FC236}">
                <a16:creationId xmlns:a16="http://schemas.microsoft.com/office/drawing/2014/main" id="{B9B610AA-FD61-4BC3-83CF-5ED8FFC1F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170" y="58189"/>
            <a:ext cx="1113895" cy="139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060D607-1C7F-483D-8D7C-AC92FF76793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950"/>
          <a:stretch/>
        </p:blipFill>
        <p:spPr>
          <a:xfrm>
            <a:off x="676746" y="4193910"/>
            <a:ext cx="4682611" cy="2630313"/>
          </a:xfrm>
          <a:effectLst>
            <a:softEdge rad="127000"/>
          </a:effectLst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CD7A278-2ED3-45DC-959F-C2B2C0C0A54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1134" y="1044418"/>
            <a:ext cx="4682612" cy="3159433"/>
          </a:xfrm>
          <a:effectLst>
            <a:softEdge rad="127000"/>
          </a:effec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D8DB6B4C-5067-482C-AE41-48D471C5699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6345" y="60327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00" dirty="0">
                <a:solidFill>
                  <a:srgbClr val="288B98"/>
                </a:solidFill>
                <a:latin typeface="Roboto Medium"/>
                <a:cs typeface="Calibri"/>
              </a:rPr>
              <a:t>Construction Update – Segment 1</a:t>
            </a:r>
            <a:endParaRPr lang="en-US" sz="4200" dirty="0">
              <a:solidFill>
                <a:srgbClr val="288B98"/>
              </a:solidFill>
              <a:latin typeface="Roboto Light"/>
              <a:cs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13496" t="4250" r="8971" b="17119"/>
          <a:stretch/>
        </p:blipFill>
        <p:spPr>
          <a:xfrm>
            <a:off x="5381717" y="1451393"/>
            <a:ext cx="6634692" cy="5046545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2646654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060D607-1C7F-483D-8D7C-AC92FF76793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09693" y="3807767"/>
            <a:ext cx="3671031" cy="2896318"/>
          </a:xfrm>
          <a:effectLst>
            <a:softEdge rad="127000"/>
          </a:effectLst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CD7A278-2ED3-45DC-959F-C2B2C0C0A54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927" y="3807767"/>
            <a:ext cx="4005432" cy="2953434"/>
          </a:xfrm>
          <a:effectLst>
            <a:softEdge rad="127000"/>
          </a:effec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D8DB6B4C-5067-482C-AE41-48D471C5699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4085" y="59008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00" dirty="0">
                <a:solidFill>
                  <a:srgbClr val="288B98"/>
                </a:solidFill>
                <a:latin typeface="Roboto Medium"/>
                <a:cs typeface="Calibri"/>
              </a:rPr>
              <a:t>Construction Update – Segment 1</a:t>
            </a:r>
            <a:endParaRPr lang="en-US" sz="4200" dirty="0">
              <a:solidFill>
                <a:srgbClr val="288B98"/>
              </a:solidFill>
              <a:latin typeface="Roboto Light"/>
              <a:cs typeface="Calibri"/>
            </a:endParaRPr>
          </a:p>
        </p:txBody>
      </p:sp>
      <p:pic>
        <p:nvPicPr>
          <p:cNvPr id="12" name="Picture 2" descr="logo_bug_287.jpg">
            <a:extLst>
              <a:ext uri="{FF2B5EF4-FFF2-40B4-BE49-F238E27FC236}">
                <a16:creationId xmlns:a16="http://schemas.microsoft.com/office/drawing/2014/main" id="{B9B610AA-FD61-4BC3-83CF-5ED8FFC1F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170" y="58189"/>
            <a:ext cx="1113895" cy="139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/>
          <a:srcRect l="31643" t="12783" b="27391"/>
          <a:stretch/>
        </p:blipFill>
        <p:spPr>
          <a:xfrm>
            <a:off x="4175149" y="3930747"/>
            <a:ext cx="4124753" cy="270747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/>
          <a:srcRect t="17305" b="44782"/>
          <a:stretch/>
        </p:blipFill>
        <p:spPr>
          <a:xfrm>
            <a:off x="1705999" y="1331843"/>
            <a:ext cx="8427738" cy="2396411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1224617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CD7A278-2ED3-45DC-959F-C2B2C0C0A54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859" y="3971327"/>
            <a:ext cx="4178209" cy="2815749"/>
          </a:xfrm>
          <a:effectLst>
            <a:softEdge rad="127000"/>
          </a:effec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D8DB6B4C-5067-482C-AE41-48D471C5699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2770" y="51644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00" dirty="0">
                <a:solidFill>
                  <a:srgbClr val="288B98"/>
                </a:solidFill>
                <a:latin typeface="Roboto Medium"/>
                <a:cs typeface="Calibri"/>
              </a:rPr>
              <a:t>Construction Update – DDI</a:t>
            </a:r>
            <a:endParaRPr lang="en-US" sz="4200" dirty="0">
              <a:solidFill>
                <a:srgbClr val="288B98"/>
              </a:solidFill>
              <a:latin typeface="Roboto Light"/>
              <a:cs typeface="Calibri"/>
            </a:endParaRPr>
          </a:p>
        </p:txBody>
      </p:sp>
      <p:pic>
        <p:nvPicPr>
          <p:cNvPr id="12" name="Picture 2" descr="logo_bug_287.jpg">
            <a:extLst>
              <a:ext uri="{FF2B5EF4-FFF2-40B4-BE49-F238E27FC236}">
                <a16:creationId xmlns:a16="http://schemas.microsoft.com/office/drawing/2014/main" id="{B9B610AA-FD61-4BC3-83CF-5ED8FFC1F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170" y="58189"/>
            <a:ext cx="1113895" cy="139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4E6684F-4D6A-4BC9-9F11-F965F1B7665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111" y="1095690"/>
            <a:ext cx="4097045" cy="2899289"/>
          </a:xfrm>
          <a:effectLst>
            <a:softEdge rad="1270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1000"/>
                    </a14:imgEffect>
                  </a14:imgLayer>
                </a14:imgProps>
              </a:ext>
            </a:extLst>
          </a:blip>
          <a:srcRect t="8130" b="16959"/>
          <a:stretch/>
        </p:blipFill>
        <p:spPr>
          <a:xfrm>
            <a:off x="5830068" y="1021395"/>
            <a:ext cx="3857434" cy="216783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/>
          <a:srcRect t="13083" b="47418"/>
          <a:stretch/>
        </p:blipFill>
        <p:spPr>
          <a:xfrm>
            <a:off x="4952631" y="4839007"/>
            <a:ext cx="6575779" cy="194806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0"/>
          <a:srcRect l="-1" t="14869" r="348" b="36167"/>
          <a:stretch/>
        </p:blipFill>
        <p:spPr>
          <a:xfrm>
            <a:off x="6943250" y="3150952"/>
            <a:ext cx="4585160" cy="1689652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2856082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F513B26-9F4F-4DB6-8224-AA3E2C43AB1F}"/>
              </a:ext>
            </a:extLst>
          </p:cNvPr>
          <p:cNvSpPr txBox="1">
            <a:spLocks/>
          </p:cNvSpPr>
          <p:nvPr/>
        </p:nvSpPr>
        <p:spPr>
          <a:xfrm>
            <a:off x="402336" y="550289"/>
            <a:ext cx="6599800" cy="82296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200" cap="all" dirty="0">
              <a:solidFill>
                <a:srgbClr val="288B98"/>
              </a:solidFill>
              <a:latin typeface="Roboto Light"/>
              <a:cs typeface="Calibri"/>
            </a:endParaRPr>
          </a:p>
        </p:txBody>
      </p:sp>
      <p:pic>
        <p:nvPicPr>
          <p:cNvPr id="6" name="Picture 2" descr="logo_bug_28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6059" y="41424"/>
            <a:ext cx="1113895" cy="139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1BB15C7-E2B2-8D48-A902-FC53CE6F3EF9}"/>
              </a:ext>
            </a:extLst>
          </p:cNvPr>
          <p:cNvSpPr txBox="1">
            <a:spLocks/>
          </p:cNvSpPr>
          <p:nvPr/>
        </p:nvSpPr>
        <p:spPr>
          <a:xfrm>
            <a:off x="402335" y="550289"/>
            <a:ext cx="9914482" cy="82296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00" dirty="0">
                <a:solidFill>
                  <a:srgbClr val="288B98"/>
                </a:solidFill>
                <a:latin typeface="Roboto Medium"/>
                <a:cs typeface="Calibri"/>
              </a:rPr>
              <a:t>Final Improvements – DDI</a:t>
            </a:r>
            <a:endParaRPr lang="en-US" sz="4200" dirty="0">
              <a:solidFill>
                <a:srgbClr val="288B98"/>
              </a:solidFill>
              <a:latin typeface="Roboto Light"/>
              <a:cs typeface="Calibri"/>
            </a:endParaRPr>
          </a:p>
        </p:txBody>
      </p:sp>
      <p:pic>
        <p:nvPicPr>
          <p:cNvPr id="9" name="Picture 8">
            <a:hlinkClick r:id="rId4"/>
            <a:extLst>
              <a:ext uri="{FF2B5EF4-FFF2-40B4-BE49-F238E27FC236}">
                <a16:creationId xmlns:a16="http://schemas.microsoft.com/office/drawing/2014/main" id="{E669880E-0E20-4D09-A695-C94056E0D8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580" y="1230086"/>
            <a:ext cx="10608245" cy="5493643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4617336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logo_bug_28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37" y="5295248"/>
            <a:ext cx="1113895" cy="139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F513B26-9F4F-4DB6-8224-AA3E2C43AB1F}"/>
              </a:ext>
            </a:extLst>
          </p:cNvPr>
          <p:cNvSpPr txBox="1">
            <a:spLocks/>
          </p:cNvSpPr>
          <p:nvPr/>
        </p:nvSpPr>
        <p:spPr>
          <a:xfrm>
            <a:off x="402336" y="550289"/>
            <a:ext cx="6599800" cy="82296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200" cap="all" dirty="0">
              <a:solidFill>
                <a:srgbClr val="288B98"/>
              </a:solidFill>
              <a:latin typeface="Roboto Light"/>
              <a:cs typeface="Calibri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1BB15C7-E2B2-8D48-A902-FC53CE6F3EF9}"/>
              </a:ext>
            </a:extLst>
          </p:cNvPr>
          <p:cNvSpPr txBox="1">
            <a:spLocks/>
          </p:cNvSpPr>
          <p:nvPr/>
        </p:nvSpPr>
        <p:spPr>
          <a:xfrm>
            <a:off x="402335" y="550289"/>
            <a:ext cx="9914482" cy="82296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00" dirty="0">
                <a:solidFill>
                  <a:srgbClr val="288B98"/>
                </a:solidFill>
                <a:latin typeface="Roboto Medium"/>
                <a:cs typeface="Calibri"/>
              </a:rPr>
              <a:t>Traffic Impacts</a:t>
            </a:r>
            <a:endParaRPr lang="en-US" sz="4200" dirty="0">
              <a:solidFill>
                <a:srgbClr val="288B98"/>
              </a:solidFill>
              <a:latin typeface="Roboto Light"/>
              <a:cs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4124" r="10640"/>
          <a:stretch/>
        </p:blipFill>
        <p:spPr>
          <a:xfrm>
            <a:off x="5170605" y="469321"/>
            <a:ext cx="6732387" cy="580084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23397" t="20016" r="15610" b="12216"/>
          <a:stretch/>
        </p:blipFill>
        <p:spPr>
          <a:xfrm>
            <a:off x="402337" y="1139328"/>
            <a:ext cx="4261181" cy="4155920"/>
          </a:xfrm>
          <a:prstGeom prst="ellipse">
            <a:avLst/>
          </a:prstGeom>
          <a:effectLst>
            <a:softEdge rad="127000"/>
          </a:effectLst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3CBB311-DBC4-44AA-B7F1-150BDA8A700B}"/>
              </a:ext>
            </a:extLst>
          </p:cNvPr>
          <p:cNvSpPr txBox="1">
            <a:spLocks/>
          </p:cNvSpPr>
          <p:nvPr/>
        </p:nvSpPr>
        <p:spPr>
          <a:xfrm>
            <a:off x="-155799" y="5168118"/>
            <a:ext cx="4819317" cy="8329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2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894A2"/>
              </a:buClr>
              <a:buSzPct val="75000"/>
              <a:buNone/>
              <a:tabLst>
                <a:tab pos="454025" algn="l"/>
              </a:tabLst>
            </a:pPr>
            <a:r>
              <a:rPr lang="en-US" dirty="0">
                <a:latin typeface="Roboto"/>
                <a:cs typeface="Calibri"/>
              </a:rPr>
              <a:t>US 395 Northbound</a:t>
            </a:r>
            <a:br>
              <a:rPr lang="en-US" dirty="0">
                <a:latin typeface="Roboto"/>
                <a:cs typeface="Calibri"/>
              </a:rPr>
            </a:br>
            <a:r>
              <a:rPr lang="en-US" dirty="0">
                <a:latin typeface="Roboto"/>
                <a:cs typeface="Calibri"/>
              </a:rPr>
              <a:t> Off-Ramp</a:t>
            </a:r>
          </a:p>
          <a:p>
            <a:pPr marL="0" lvl="1" indent="0" algn="ctr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42AE4F"/>
              </a:buClr>
              <a:buNone/>
              <a:tabLst>
                <a:tab pos="454025" algn="l"/>
              </a:tabLst>
            </a:pPr>
            <a:r>
              <a:rPr lang="en-US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</a:p>
        </p:txBody>
      </p:sp>
      <p:sp>
        <p:nvSpPr>
          <p:cNvPr id="20" name="Oval 19"/>
          <p:cNvSpPr/>
          <p:nvPr/>
        </p:nvSpPr>
        <p:spPr>
          <a:xfrm>
            <a:off x="8153400" y="2950029"/>
            <a:ext cx="1077686" cy="1088571"/>
          </a:xfrm>
          <a:prstGeom prst="ellipse">
            <a:avLst/>
          </a:prstGeom>
          <a:noFill/>
          <a:ln w="2222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/>
          <p:cNvSpPr/>
          <p:nvPr/>
        </p:nvSpPr>
        <p:spPr>
          <a:xfrm>
            <a:off x="489858" y="1230085"/>
            <a:ext cx="4049486" cy="3938033"/>
          </a:xfrm>
          <a:prstGeom prst="ellipse">
            <a:avLst/>
          </a:prstGeom>
          <a:noFill/>
          <a:ln w="539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4" name="Straight Connector 23"/>
          <p:cNvCxnSpPr>
            <a:stCxn id="22" idx="6"/>
            <a:endCxn id="20" idx="2"/>
          </p:cNvCxnSpPr>
          <p:nvPr/>
        </p:nvCxnSpPr>
        <p:spPr>
          <a:xfrm>
            <a:off x="4539344" y="3199102"/>
            <a:ext cx="3614056" cy="295213"/>
          </a:xfrm>
          <a:prstGeom prst="line">
            <a:avLst/>
          </a:prstGeom>
          <a:ln w="3492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01547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6DEC550C71CAE40912F0B948EAD3AB8" ma:contentTypeVersion="12" ma:contentTypeDescription="Create a new document." ma:contentTypeScope="" ma:versionID="c71ec6686ebac3aba36aa83d78332302">
  <xsd:schema xmlns:xsd="http://www.w3.org/2001/XMLSchema" xmlns:xs="http://www.w3.org/2001/XMLSchema" xmlns:p="http://schemas.microsoft.com/office/2006/metadata/properties" xmlns:ns2="e93f2e64-45df-44c9-9219-b68e60e71b9a" xmlns:ns3="4d5fb9ff-f347-4570-abd3-f92f5f65d108" targetNamespace="http://schemas.microsoft.com/office/2006/metadata/properties" ma:root="true" ma:fieldsID="e6130d6856672c0d5cafd7f75225b8ee" ns2:_="" ns3:_="">
    <xsd:import namespace="e93f2e64-45df-44c9-9219-b68e60e71b9a"/>
    <xsd:import namespace="4d5fb9ff-f347-4570-abd3-f92f5f65d10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3f2e64-45df-44c9-9219-b68e60e71b9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5fb9ff-f347-4570-abd3-f92f5f65d108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28163AE-F337-480C-BB64-959498DB7C87}"/>
</file>

<file path=customXml/itemProps2.xml><?xml version="1.0" encoding="utf-8"?>
<ds:datastoreItem xmlns:ds="http://schemas.openxmlformats.org/officeDocument/2006/customXml" ds:itemID="{8C23E3E5-349F-48AF-8213-EDD5131E2832}"/>
</file>

<file path=customXml/itemProps3.xml><?xml version="1.0" encoding="utf-8"?>
<ds:datastoreItem xmlns:ds="http://schemas.openxmlformats.org/officeDocument/2006/customXml" ds:itemID="{D5665CAE-891A-4D9B-BFCF-582E3F1967E7}"/>
</file>

<file path=docProps/app.xml><?xml version="1.0" encoding="utf-8"?>
<Properties xmlns="http://schemas.openxmlformats.org/officeDocument/2006/extended-properties" xmlns:vt="http://schemas.openxmlformats.org/officeDocument/2006/docPropsVTypes">
  <TotalTime>4941</TotalTime>
  <Words>732</Words>
  <Application>Microsoft Office PowerPoint</Application>
  <PresentationFormat>Widescreen</PresentationFormat>
  <Paragraphs>148</Paragraphs>
  <Slides>17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Calibri</vt:lpstr>
      <vt:lpstr>Calibri Light</vt:lpstr>
      <vt:lpstr>Roboto</vt:lpstr>
      <vt:lpstr>Roboto Light</vt:lpstr>
      <vt:lpstr>Roboto Medium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Construction Update – Segment 1</vt:lpstr>
      <vt:lpstr>Construction Update – Segment 1</vt:lpstr>
      <vt:lpstr>Construction Update – DDI</vt:lpstr>
      <vt:lpstr>PowerPoint Presentation</vt:lpstr>
      <vt:lpstr>PowerPoint Presentation</vt:lpstr>
      <vt:lpstr>PowerPoint Presentation</vt:lpstr>
      <vt:lpstr>PowerPoint Presentation</vt:lpstr>
      <vt:lpstr>DRIVE the new virtual DDI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Dale Keller</dc:creator>
  <cp:lastModifiedBy>Kathleen Taylor</cp:lastModifiedBy>
  <cp:revision>134</cp:revision>
  <dcterms:created xsi:type="dcterms:W3CDTF">2020-05-04T18:34:43Z</dcterms:created>
  <dcterms:modified xsi:type="dcterms:W3CDTF">2022-02-14T23:55:32Z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0x010100C6DEC550C71CAE40912F0B948EAD3AB8</vt:lpwstr>
  </property>
</Properties>
</file>