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sldIdLst>
    <p:sldId id="256" r:id="rId2"/>
    <p:sldId id="310" r:id="rId3"/>
    <p:sldId id="303" r:id="rId4"/>
    <p:sldId id="314" r:id="rId5"/>
    <p:sldId id="299" r:id="rId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, Kate L" initials="TKL" lastIdx="1" clrIdx="0">
    <p:extLst>
      <p:ext uri="{19B8F6BF-5375-455C-9EA6-DF929625EA0E}">
        <p15:presenceInfo xmlns:p15="http://schemas.microsoft.com/office/powerpoint/2012/main" userId="S::KAThomas@washoecounty.us::33a3eb8f-6f35-4ad0-a4e7-6a324b45dd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5097C-46E5-299C-87FB-E8B726A58938}" v="1" dt="2021-12-13T16:28:31.375"/>
    <p1510:client id="{6F02BAB5-E7EA-45D3-8B68-6E85ABAF68F3}" v="5" dt="2021-12-13T16:02:47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523A1A91-6430-4014-B113-35A5F88D217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86" tIns="46243" rIns="92486" bIns="462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5ACFE2AF-AEB8-4950-98EB-7AC08F8D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7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6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59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184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24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6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5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20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038601"/>
          </a:xfrm>
        </p:spPr>
        <p:txBody>
          <a:bodyPr/>
          <a:lstStyle>
            <a:lvl1pPr>
              <a:buFont typeface="Wingdings" pitchFamily="2" charset="2"/>
              <a:buChar char="§"/>
              <a:defRPr b="1"/>
            </a:lvl1pPr>
            <a:lvl2pPr>
              <a:defRPr sz="3200"/>
            </a:lvl2pPr>
            <a:lvl3pPr>
              <a:buFont typeface="Wingdings" pitchFamily="2" charset="2"/>
              <a:buChar char="§"/>
              <a:defRPr sz="2800"/>
            </a:lvl3pPr>
            <a:lvl4pPr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625600" y="76200"/>
            <a:ext cx="10972800" cy="7921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l"/>
            <a:r>
              <a:rPr lang="en-US">
                <a:solidFill>
                  <a:srgbClr val="0054A4"/>
                </a:solidFill>
              </a:rPr>
              <a:t>Template for pages 1-9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045952" y="6172200"/>
            <a:ext cx="65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FD79E14-A5CB-4B11-98BD-C2699C7313C6}" type="slidenum">
              <a:rPr lang="en-US" sz="1600" baseline="0" smtClean="0">
                <a:solidFill>
                  <a:schemeClr val="tx1"/>
                </a:solidFill>
              </a:rPr>
              <a:pPr/>
              <a:t>‹#›</a:t>
            </a:fld>
            <a:endParaRPr lang="en-US" sz="1600" baseline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6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8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5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DDC471B-C649-4EFF-AC05-01D4CF5A8AC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33FBB2E-BAF4-403C-A77D-7ED25CADD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0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6C983B-669F-4099-AB0F-EE924B3B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FE90A-D42D-4D65-A18C-DFE92CEED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686" y="2601759"/>
            <a:ext cx="6376477" cy="1501168"/>
          </a:xfrm>
        </p:spPr>
        <p:txBody>
          <a:bodyPr wrap="square">
            <a:normAutofit fontScale="90000"/>
          </a:bodyPr>
          <a:lstStyle/>
          <a:p>
            <a:r>
              <a:rPr lang="en-US" sz="5600">
                <a:gradFill flip="none" rotWithShape="1">
                  <a:gsLst>
                    <a:gs pos="32000">
                      <a:srgbClr val="E3E3E3"/>
                    </a:gs>
                    <a:gs pos="0">
                      <a:srgbClr val="969696"/>
                    </a:gs>
                    <a:gs pos="100000">
                      <a:srgbClr val="FFFFFF"/>
                    </a:gs>
                  </a:gsLst>
                  <a:lin ang="8100000" scaled="1"/>
                  <a:tileRect/>
                </a:gradFill>
              </a:rPr>
              <a:t>Coronavirus State and Local Fiscal Recovery Fund Update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C1F8E27-8303-4D52-BCC3-97F6D77EF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7678" y="2627791"/>
            <a:ext cx="6235148" cy="3592034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>
              <a:effectLst>
                <a:outerShdw blurRad="469900" dist="342900" dir="5400000" sy="-20000" rotWithShape="0">
                  <a:schemeClr val="bg1"/>
                </a:outerShdw>
              </a:effectLst>
            </a:endParaRPr>
          </a:p>
        </p:txBody>
      </p:sp>
      <p:sp>
        <p:nvSpPr>
          <p:cNvPr id="13" name="Rounded Rectangle 18">
            <a:extLst>
              <a:ext uri="{FF2B5EF4-FFF2-40B4-BE49-F238E27FC236}">
                <a16:creationId xmlns:a16="http://schemas.microsoft.com/office/drawing/2014/main" id="{4A5E1CEE-750A-4BE0-A649-AD40A7A9F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5700" y="1340663"/>
            <a:ext cx="4023360" cy="4023360"/>
          </a:xfrm>
          <a:prstGeom prst="roundRect">
            <a:avLst>
              <a:gd name="adj" fmla="val 2028"/>
            </a:avLst>
          </a:prstGeom>
          <a:solidFill>
            <a:schemeClr val="bg1"/>
          </a:solidFill>
          <a:ln>
            <a:noFill/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BFBA3-145B-4263-B279-820CCEF87C0F}"/>
              </a:ext>
            </a:extLst>
          </p:cNvPr>
          <p:cNvSpPr txBox="1"/>
          <p:nvPr/>
        </p:nvSpPr>
        <p:spPr>
          <a:xfrm>
            <a:off x="1504875" y="4765204"/>
            <a:ext cx="573328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800">
                <a:gradFill flip="none" rotWithShape="1">
                  <a:gsLst>
                    <a:gs pos="32000">
                      <a:srgbClr val="E3E3E3"/>
                    </a:gs>
                    <a:gs pos="0">
                      <a:srgbClr val="969696"/>
                    </a:gs>
                    <a:gs pos="100000">
                      <a:srgbClr val="FFFFFF"/>
                    </a:gs>
                  </a:gsLst>
                  <a:lin ang="8100000" scaled="1"/>
                  <a:tileRect/>
                </a:gradFill>
              </a:rPr>
              <a:t>Washoe County Board of County Commissioners Meeting</a:t>
            </a:r>
          </a:p>
          <a:p>
            <a:pPr algn="r"/>
            <a:r>
              <a:rPr lang="en-US">
                <a:gradFill flip="none" rotWithShape="1">
                  <a:gsLst>
                    <a:gs pos="32000">
                      <a:srgbClr val="E3E3E3"/>
                    </a:gs>
                    <a:gs pos="0">
                      <a:srgbClr val="969696"/>
                    </a:gs>
                    <a:gs pos="100000">
                      <a:srgbClr val="FFFFFF"/>
                    </a:gs>
                  </a:gsLst>
                  <a:lin ang="8100000" scaled="1"/>
                  <a:tileRect/>
                </a:gradFill>
              </a:rPr>
              <a:t>December 14, 2021</a:t>
            </a:r>
            <a:br>
              <a:rPr lang="en-US" sz="1800"/>
            </a:b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1240B3-25B0-47B8-B01F-94E2943317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268" y="1095717"/>
            <a:ext cx="1493026" cy="1493026"/>
          </a:xfrm>
          <a:prstGeom prst="rect">
            <a:avLst/>
          </a:prstGeom>
        </p:spPr>
      </p:pic>
      <p:pic>
        <p:nvPicPr>
          <p:cNvPr id="4" name="Picture 4" descr="iStock-1308471888 (1).jpg">
            <a:extLst>
              <a:ext uri="{FF2B5EF4-FFF2-40B4-BE49-F238E27FC236}">
                <a16:creationId xmlns:a16="http://schemas.microsoft.com/office/drawing/2014/main" id="{B7CCC855-F783-4782-B282-6B097AC192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22" r="5125" b="-209"/>
          <a:stretch/>
        </p:blipFill>
        <p:spPr>
          <a:xfrm>
            <a:off x="7518399" y="1337734"/>
            <a:ext cx="4021671" cy="4030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1709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75D48-35FA-40D5-86E6-11B5301D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WASHOE ARPA 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E349-E8A7-443D-B9A3-9213B0D4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Current Board Approved Project Funds</a:t>
            </a:r>
            <a:br>
              <a:rPr lang="en-US"/>
            </a:br>
            <a:r>
              <a:rPr lang="en-US" sz="54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$9,112,000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Total with Recommended Urgent ARPA Projects</a:t>
            </a:r>
            <a:br>
              <a:rPr lang="en-US"/>
            </a:br>
            <a:r>
              <a:rPr lang="en-US" sz="54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$40,201,764 (44%)</a:t>
            </a:r>
            <a:endParaRPr lang="en-US" sz="3600" b="1" u="sng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4" name="Graphic 4" descr="Checkbox Checked with solid fill">
            <a:extLst>
              <a:ext uri="{FF2B5EF4-FFF2-40B4-BE49-F238E27FC236}">
                <a16:creationId xmlns:a16="http://schemas.microsoft.com/office/drawing/2014/main" id="{D06DD9EE-B7D9-4606-9DB6-21CFD7838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396" y="1447800"/>
            <a:ext cx="914400" cy="914400"/>
          </a:xfrm>
          <a:prstGeom prst="rect">
            <a:avLst/>
          </a:prstGeom>
        </p:spPr>
      </p:pic>
      <p:pic>
        <p:nvPicPr>
          <p:cNvPr id="5" name="Graphic 4" descr="Checkbox Checked with solid fill">
            <a:extLst>
              <a:ext uri="{FF2B5EF4-FFF2-40B4-BE49-F238E27FC236}">
                <a16:creationId xmlns:a16="http://schemas.microsoft.com/office/drawing/2014/main" id="{0EAC593D-DDAB-4111-B7E7-014159CE3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24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9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16AC-942D-4405-B033-5E1A94B0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Urgent Projects Recommended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650E-BE4D-4010-8AF7-DF23F944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4" y="1858151"/>
            <a:ext cx="11224833" cy="4890271"/>
          </a:xfrm>
        </p:spPr>
        <p:txBody>
          <a:bodyPr>
            <a:normAutofit fontScale="92500" lnSpcReduction="20000"/>
          </a:bodyPr>
          <a:lstStyle/>
          <a:p>
            <a:pPr marL="0" marR="0" lv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 &amp; Homelessness Services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Washoe County Safe Camp Capital - $4,500,000 (</a:t>
            </a:r>
            <a:r>
              <a:rPr lang="en-US" sz="22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BCC approved 7-20-21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Washoe County Cares Campus Capital  - $21,468,706 (</a:t>
            </a:r>
            <a:r>
              <a:rPr lang="en-US" sz="22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includes $4M BCC approved 7-20-21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Cares Campus – Facilities Operations FY22  - $1,861,112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Homeless Management Information System – Case Management  - $250,000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Clerk Staffing for CHAB and Clerk’s Office Administrative - $58,895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Services Agency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WellCare Living Supports Pilot Project - $661,500 (</a:t>
            </a:r>
            <a:r>
              <a:rPr lang="en-US" sz="22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includes $612k BCC approved 8-17-21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Kids </a:t>
            </a:r>
            <a:r>
              <a:rPr lang="en-US" sz="240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Kottage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Emergency Beds FY22  - $800,000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Critical CPS Personnel  - $527,133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Human Services Agency Vehicles (9) - $283,500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 Place – Enhancements - $450,000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 Place – Community Garden Fence - $130,000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BE2612-60DF-4A90-A652-8B35DDAB5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7281" y="197662"/>
            <a:ext cx="1493026" cy="149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7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16AC-942D-4405-B033-5E1A94B0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Urgent Projects Recommended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650E-BE4D-4010-8AF7-DF23F944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74" y="1459431"/>
            <a:ext cx="11224833" cy="528899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42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Defender, District Attorney, and Courts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Public Defender’s Office – Court Case Backlog Personnel &amp; Workstations - $1,316,195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Attorney’s Office – Court Case Backlog Personnel &amp; Workstations - $2,423,414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Sparks Socially Distanced Courtroom - $380,900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Sparks Justice Court –  JAVS Audio Visual Upgrade - $138,638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Reno Justice Court – Courtroom A Remodel - $500,000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Self-Help Center - $90,675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Court – Courtrooms Audio Visual Upgrade - $1,285,000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Sheriff’s Office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Deputy Sheriff Positions - $1,956,096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Detention Facility UVC Sanitation - $140,000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Examiner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Contract Staff, Pooled Positions, Overtime, PPE &amp; Supplies - $190,000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1" u="sn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2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District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Mobile Outreach Vehicle/Command Post - $490,000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Improvements to Public Health Technology Infrastructure - $300,000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BE2612-60DF-4A90-A652-8B35DDAB5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7281" y="197662"/>
            <a:ext cx="1493026" cy="149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5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F90A6-B8CB-47A3-A5F9-53EB55BC3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19" y="2057422"/>
            <a:ext cx="5806440" cy="2506972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lvl="1" algn="r" rtl="0">
              <a:lnSpc>
                <a:spcPct val="90000"/>
              </a:lnSpc>
              <a:spcBef>
                <a:spcPct val="0"/>
              </a:spcBef>
            </a:pPr>
            <a:r>
              <a:rPr lang="en-US" sz="4000" b="1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Questions?</a:t>
            </a:r>
            <a:br>
              <a:rPr lang="en-US" sz="4000" b="1" kern="1200" spc="-30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br>
              <a:rPr lang="en-US" sz="4000" kern="1200" spc="-30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Next presentation to BCC </a:t>
            </a:r>
            <a:br>
              <a:rPr lang="en-US" sz="4000" kern="1200" spc="-30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kern="1200" spc="-30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January 25, 2021</a:t>
            </a:r>
          </a:p>
          <a:p>
            <a:pPr algn="r"/>
            <a:endParaRPr lang="en-US" sz="4000" spc="-30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BF17CB-84AC-4EA4-8832-0F6FFEA9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605" y="1316081"/>
            <a:ext cx="3795206" cy="379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6336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EC550C71CAE40912F0B948EAD3AB8" ma:contentTypeVersion="12" ma:contentTypeDescription="Create a new document." ma:contentTypeScope="" ma:versionID="c71ec6686ebac3aba36aa83d78332302">
  <xsd:schema xmlns:xsd="http://www.w3.org/2001/XMLSchema" xmlns:xs="http://www.w3.org/2001/XMLSchema" xmlns:p="http://schemas.microsoft.com/office/2006/metadata/properties" xmlns:ns2="e93f2e64-45df-44c9-9219-b68e60e71b9a" xmlns:ns3="4d5fb9ff-f347-4570-abd3-f92f5f65d108" targetNamespace="http://schemas.microsoft.com/office/2006/metadata/properties" ma:root="true" ma:fieldsID="e6130d6856672c0d5cafd7f75225b8ee" ns2:_="" ns3:_="">
    <xsd:import namespace="e93f2e64-45df-44c9-9219-b68e60e71b9a"/>
    <xsd:import namespace="4d5fb9ff-f347-4570-abd3-f92f5f65d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f2e64-45df-44c9-9219-b68e60e71b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fb9ff-f347-4570-abd3-f92f5f65d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6BE16C-F249-4B45-835F-604F3409837E}"/>
</file>

<file path=customXml/itemProps2.xml><?xml version="1.0" encoding="utf-8"?>
<ds:datastoreItem xmlns:ds="http://schemas.openxmlformats.org/officeDocument/2006/customXml" ds:itemID="{0714EC21-22F0-4ACF-A5A7-C5337F65CCC5}"/>
</file>

<file path=customXml/itemProps3.xml><?xml version="1.0" encoding="utf-8"?>
<ds:datastoreItem xmlns:ds="http://schemas.openxmlformats.org/officeDocument/2006/customXml" ds:itemID="{1E25E252-D09D-45DB-A11D-47887F45C709}"/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0</TotalTime>
  <Words>317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</vt:lpstr>
      <vt:lpstr>Depth</vt:lpstr>
      <vt:lpstr>Coronavirus State and Local Fiscal Recovery Fund Update</vt:lpstr>
      <vt:lpstr>WASHOE ARPA  Projects</vt:lpstr>
      <vt:lpstr>Urgent Projects Recommended</vt:lpstr>
      <vt:lpstr>Urgent Projects Recommended</vt:lpstr>
      <vt:lpstr>Questions?  Next presentation to BCC  January 25, 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Cares Campus Phase II</dc:title>
  <dc:creator>Dana Searcy</dc:creator>
  <cp:lastModifiedBy>Ramos, Candee</cp:lastModifiedBy>
  <cp:revision>2</cp:revision>
  <cp:lastPrinted>2021-12-13T16:02:54Z</cp:lastPrinted>
  <dcterms:created xsi:type="dcterms:W3CDTF">2021-07-22T15:10:47Z</dcterms:created>
  <dcterms:modified xsi:type="dcterms:W3CDTF">2021-12-13T18:51:26Z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0x010100C6DEC550C71CAE40912F0B948EAD3AB8</vt:lpwstr>
  </property>
</Properties>
</file>