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79" r:id="rId2"/>
    <p:sldId id="277" r:id="rId3"/>
    <p:sldId id="295" r:id="rId4"/>
    <p:sldId id="313" r:id="rId5"/>
    <p:sldId id="335" r:id="rId6"/>
    <p:sldId id="348" r:id="rId7"/>
    <p:sldId id="319" r:id="rId8"/>
    <p:sldId id="323" r:id="rId9"/>
    <p:sldId id="325" r:id="rId10"/>
    <p:sldId id="347" r:id="rId11"/>
    <p:sldId id="294" r:id="rId12"/>
    <p:sldId id="350" r:id="rId13"/>
    <p:sldId id="309" r:id="rId14"/>
    <p:sldId id="322" r:id="rId15"/>
    <p:sldId id="296" r:id="rId16"/>
    <p:sldId id="299" r:id="rId17"/>
    <p:sldId id="288" r:id="rId18"/>
    <p:sldId id="293" r:id="rId19"/>
    <p:sldId id="32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FA3559D-BF8D-E841-9F96-ADE88792F0D6}">
          <p14:sldIdLst>
            <p14:sldId id="279"/>
            <p14:sldId id="277"/>
          </p14:sldIdLst>
        </p14:section>
        <p14:section name="Evacuation" id="{BD1D82D1-F1AD-F147-9B7A-FFA3806797DB}">
          <p14:sldIdLst/>
        </p14:section>
        <p14:section name="Workforce Housing" id="{FCD4C549-9350-ED42-8678-3A2A9F608E6D}">
          <p14:sldIdLst>
            <p14:sldId id="295"/>
            <p14:sldId id="313"/>
            <p14:sldId id="335"/>
            <p14:sldId id="348"/>
            <p14:sldId id="319"/>
            <p14:sldId id="323"/>
            <p14:sldId id="325"/>
            <p14:sldId id="347"/>
          </p14:sldIdLst>
        </p14:section>
        <p14:section name="STRs" id="{EF2539AD-9A43-8F41-8FD8-78C8CFCAD513}">
          <p14:sldIdLst>
            <p14:sldId id="294"/>
            <p14:sldId id="350"/>
            <p14:sldId id="309"/>
            <p14:sldId id="322"/>
            <p14:sldId id="296"/>
            <p14:sldId id="299"/>
          </p14:sldIdLst>
        </p14:section>
        <p14:section name="Conclusion" id="{26A18DE3-9E3A-A945-AF02-B90D3B8C17D9}">
          <p14:sldIdLst>
            <p14:sldId id="288"/>
            <p14:sldId id="293"/>
            <p14:sldId id="329"/>
          </p14:sldIdLst>
        </p14:section>
        <p14:section name="Graveyard" id="{264E4429-88DC-094B-B3BE-DEC828519814}">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28"/>
    <a:srgbClr val="FFF2CC"/>
    <a:srgbClr val="FFC819"/>
    <a:srgbClr val="8C95A8"/>
    <a:srgbClr val="005596"/>
    <a:srgbClr val="00B9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7"/>
    <p:restoredTop sz="67970"/>
  </p:normalViewPr>
  <p:slideViewPr>
    <p:cSldViewPr snapToGrid="0" showGuides="1">
      <p:cViewPr varScale="1">
        <p:scale>
          <a:sx n="104" d="100"/>
          <a:sy n="104" d="100"/>
        </p:scale>
        <p:origin x="1584" y="192"/>
      </p:cViewPr>
      <p:guideLst>
        <p:guide orient="horz" pos="2136"/>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122" d="100"/>
          <a:sy n="122" d="100"/>
        </p:scale>
        <p:origin x="373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677FA34B-63F9-1849-B7CC-536FC1F61F44}" type="datetimeFigureOut">
              <a:rPr lang="en-US" smtClean="0"/>
              <a:t>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094CA-81F0-594B-A762-DC2A4579B9D6}" type="slidenum">
              <a:rPr lang="en-US" smtClean="0"/>
              <a:t>‹#›</a:t>
            </a:fld>
            <a:endParaRPr lang="en-US"/>
          </a:p>
        </p:txBody>
      </p:sp>
    </p:spTree>
    <p:extLst>
      <p:ext uri="{BB962C8B-B14F-4D97-AF65-F5344CB8AC3E}">
        <p14:creationId xmlns:p14="http://schemas.microsoft.com/office/powerpoint/2010/main" val="224657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20199-7B2D-8D44-B9E7-0BDC664F66A6}" type="slidenum">
              <a:rPr lang="en-US" smtClean="0"/>
              <a:t>1</a:t>
            </a:fld>
            <a:endParaRPr lang="en-US" dirty="0"/>
          </a:p>
        </p:txBody>
      </p:sp>
    </p:spTree>
    <p:extLst>
      <p:ext uri="{BB962C8B-B14F-4D97-AF65-F5344CB8AC3E}">
        <p14:creationId xmlns:p14="http://schemas.microsoft.com/office/powerpoint/2010/main" val="268643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10</a:t>
            </a:fld>
            <a:endParaRPr lang="en-US"/>
          </a:p>
        </p:txBody>
      </p:sp>
    </p:spTree>
    <p:extLst>
      <p:ext uri="{BB962C8B-B14F-4D97-AF65-F5344CB8AC3E}">
        <p14:creationId xmlns:p14="http://schemas.microsoft.com/office/powerpoint/2010/main" val="280735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Yes, the commissioners have spoken: no caps on STRs in Washoe, but before you sleep comfortably on that decision, there are </a:t>
            </a:r>
            <a:r>
              <a:rPr lang="en-US" b="1" dirty="0"/>
              <a:t>some things we want you to understand </a:t>
            </a:r>
            <a:r>
              <a:rPr lang="en-US" dirty="0"/>
              <a:t>about what this is doing to our community and our homes.  </a:t>
            </a:r>
          </a:p>
          <a:p>
            <a:endParaRPr lang="en-US" dirty="0"/>
          </a:p>
          <a:p>
            <a:r>
              <a:rPr lang="en-US" dirty="0"/>
              <a:t>The basic problem is that we have evolved to </a:t>
            </a:r>
            <a:r>
              <a:rPr lang="en-US" b="1" dirty="0"/>
              <a:t>allow commercial businesses into our residential areas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not anti-STR. When we purchased homes in Tahoe, we knew we would be sharing the area with tourists.  We didn’t expect total peace and quiet all year round.  But we didn’t expect to be living next to unmanaged hotels either. </a:t>
            </a:r>
          </a:p>
          <a:p>
            <a:endParaRPr lang="en-US" dirty="0"/>
          </a:p>
          <a:p>
            <a:r>
              <a:rPr lang="en-US" dirty="0"/>
              <a:t>You’ve </a:t>
            </a:r>
            <a:r>
              <a:rPr lang="en-US" b="1" dirty="0"/>
              <a:t>heard the numbers</a:t>
            </a:r>
            <a:r>
              <a:rPr lang="en-US" dirty="0"/>
              <a:t>: 94% of Washoe STRs are in Washoe Tahoe; the last number you heard was 642;. now 756 (Sep 23).  It seems that you are okay with that number, but we’re hoping </a:t>
            </a:r>
            <a:r>
              <a:rPr lang="en-US" b="1" dirty="0"/>
              <a:t>this picture </a:t>
            </a:r>
            <a:r>
              <a:rPr lang="en-US" dirty="0"/>
              <a:t>of our town blanketed with STRs will have more impact.  [Note: The map is old (220208) and only shows 543 STRs, so add 226.]</a:t>
            </a:r>
          </a:p>
          <a:p>
            <a:endParaRPr lang="en-US" dirty="0"/>
          </a:p>
          <a:p>
            <a:endParaRPr lang="en-US" dirty="0"/>
          </a:p>
          <a:p>
            <a:r>
              <a:rPr lang="en-US" dirty="0"/>
              <a:t>===========================</a:t>
            </a:r>
          </a:p>
          <a:p>
            <a:r>
              <a:rPr lang="en-US" dirty="0"/>
              <a:t>Map is from https://ivcbcommunity1st.org/</a:t>
            </a:r>
            <a:r>
              <a:rPr lang="en-US" dirty="0" err="1"/>
              <a:t>washoe</a:t>
            </a:r>
            <a:r>
              <a:rPr lang="en-US" dirty="0"/>
              <a:t>-county/short-term-rentals-strs/str-permit-application-maps-and-info/</a:t>
            </a:r>
          </a:p>
          <a:p>
            <a:r>
              <a:rPr lang="en-US" dirty="0"/>
              <a:t>Residences used as STRs comprise 9.5% of all residences.  [calculated </a:t>
            </a:r>
            <a:r>
              <a:rPr lang="en-US" dirty="0" err="1"/>
              <a:t>STR_permits</a:t>
            </a:r>
            <a:r>
              <a:rPr lang="en-US" dirty="0"/>
              <a:t> divided by </a:t>
            </a:r>
            <a:r>
              <a:rPr lang="en-US" dirty="0" err="1"/>
              <a:t>IVCB_residential_units</a:t>
            </a:r>
            <a:r>
              <a:rPr lang="en-US" dirty="0"/>
              <a:t>).</a:t>
            </a:r>
          </a:p>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11</a:t>
            </a:fld>
            <a:endParaRPr lang="en-US"/>
          </a:p>
        </p:txBody>
      </p:sp>
    </p:spTree>
    <p:extLst>
      <p:ext uri="{BB962C8B-B14F-4D97-AF65-F5344CB8AC3E}">
        <p14:creationId xmlns:p14="http://schemas.microsoft.com/office/powerpoint/2010/main" val="684839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12</a:t>
            </a:fld>
            <a:endParaRPr lang="en-US"/>
          </a:p>
        </p:txBody>
      </p:sp>
    </p:spTree>
    <p:extLst>
      <p:ext uri="{BB962C8B-B14F-4D97-AF65-F5344CB8AC3E}">
        <p14:creationId xmlns:p14="http://schemas.microsoft.com/office/powerpoint/2010/main" val="80511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One point we want to make is that </a:t>
            </a:r>
            <a:r>
              <a:rPr lang="en-US" b="1" dirty="0"/>
              <a:t>STRs are businesses</a:t>
            </a:r>
            <a:r>
              <a:rPr lang="en-US" b="0" dirty="0"/>
              <a:t>, not just Ma and Pa Kettle renting out a room to put Tom through college.  The big change came </a:t>
            </a:r>
            <a:r>
              <a:rPr lang="en-US" b="1" dirty="0"/>
              <a:t>when online booking sites </a:t>
            </a:r>
            <a:r>
              <a:rPr lang="en-US" b="0" dirty="0"/>
              <a:t>changed the nature of renting out a vacation home.</a:t>
            </a:r>
          </a:p>
          <a:p>
            <a:endParaRPr lang="en-US" b="1" dirty="0"/>
          </a:p>
          <a:p>
            <a:r>
              <a:rPr lang="en-US" b="0" dirty="0"/>
              <a:t>The </a:t>
            </a:r>
            <a:r>
              <a:rPr lang="en-US" b="1" dirty="0"/>
              <a:t>left column </a:t>
            </a:r>
            <a:r>
              <a:rPr lang="en-US" b="0" dirty="0"/>
              <a:t>lists the kinds of tasks one has to handle when managing a short-term rental.  And then you can read across to compare.  </a:t>
            </a:r>
          </a:p>
          <a:p>
            <a:endParaRPr lang="en-US" b="0" dirty="0"/>
          </a:p>
          <a:p>
            <a:r>
              <a:rPr lang="en-US" b="0" dirty="0"/>
              <a:t>I’ll just speak to two of the tasks:  </a:t>
            </a:r>
            <a:r>
              <a:rPr lang="en-US" b="1" dirty="0"/>
              <a:t>Advertising </a:t>
            </a:r>
            <a:r>
              <a:rPr lang="en-US" b="0" dirty="0"/>
              <a:t>– before online booking, you had to place an ad in target newspapers or ski magazines and you had to keep renewing them through the season.  With online booking, you sign up with Airbnb or </a:t>
            </a:r>
            <a:r>
              <a:rPr lang="en-US" b="0" dirty="0" err="1"/>
              <a:t>Vrbo</a:t>
            </a:r>
            <a:r>
              <a:rPr lang="en-US" b="0" dirty="0"/>
              <a:t> or whatever, and you immediately have international reach, available 24/7, continuous – you don’t have to renew; and they provide professional copywriters to write-up descriptions along with professional photographers to make your place look great.</a:t>
            </a:r>
          </a:p>
          <a:p>
            <a:endParaRPr lang="en-US" b="0" dirty="0"/>
          </a:p>
          <a:p>
            <a:r>
              <a:rPr lang="en-US" b="1" dirty="0"/>
              <a:t>Payment and taxes </a:t>
            </a:r>
            <a:r>
              <a:rPr lang="en-US" b="0" dirty="0"/>
              <a:t>– before online booking, the renter sent you a check in the mail, you had to deposit it, track down and deal with the renter if the check bounced, and you had to keep all the records associated with taxes.  Online booking sites process credit card payments and even handle payment of TOT taxes.</a:t>
            </a:r>
          </a:p>
          <a:p>
            <a:endParaRPr lang="en-US" b="0" dirty="0"/>
          </a:p>
          <a:p>
            <a:r>
              <a:rPr lang="en-US" b="1" dirty="0"/>
              <a:t>Before</a:t>
            </a:r>
            <a:r>
              <a:rPr lang="en-US" b="0" dirty="0"/>
              <a:t> – personal and hands on, mostly handled by individual owners.</a:t>
            </a:r>
          </a:p>
          <a:p>
            <a:endParaRPr lang="en-US" b="0" dirty="0"/>
          </a:p>
          <a:p>
            <a:r>
              <a:rPr lang="en-US" b="1" dirty="0"/>
              <a:t>Now</a:t>
            </a:r>
            <a:r>
              <a:rPr lang="en-US" b="0" dirty="0"/>
              <a:t> – many tasks are automated, handled for you – so easier to manage multiple STRs, and driven by the big online businesses.</a:t>
            </a:r>
          </a:p>
          <a:p>
            <a:endParaRPr lang="en-US" dirty="0"/>
          </a:p>
          <a:p>
            <a:endParaRPr lang="en-US" dirty="0"/>
          </a:p>
          <a:p>
            <a:endParaRPr lang="en-US" dirty="0"/>
          </a:p>
          <a:p>
            <a:r>
              <a:rPr lang="en-US" dirty="0"/>
              <a:t>=========================</a:t>
            </a:r>
          </a:p>
          <a:p>
            <a:r>
              <a:rPr lang="en-US" dirty="0"/>
              <a:t>Transient Occupancy Tax (TOT) is paid to Reno-Sparks Convention and Visitors Authority.  IVCB’s contribution nets RSCVA around $45M a year of which Washoe County gets almost $6M.  These are numbers from RSCVA reports for </a:t>
            </a:r>
            <a:r>
              <a:rPr lang="en-US" dirty="0">
                <a:highlight>
                  <a:srgbClr val="FFFF00"/>
                </a:highlight>
              </a:rPr>
              <a:t>vacation rentals.  I am still trying to verify that STRs are reported as Vacation Rentals</a:t>
            </a:r>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13</a:t>
            </a:fld>
            <a:endParaRPr lang="en-US"/>
          </a:p>
        </p:txBody>
      </p:sp>
    </p:spTree>
    <p:extLst>
      <p:ext uri="{BB962C8B-B14F-4D97-AF65-F5344CB8AC3E}">
        <p14:creationId xmlns:p14="http://schemas.microsoft.com/office/powerpoint/2010/main" val="3067371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Currently, 11% of STRs are owned by business entities, and 10% of the owners own more than one STR in Washoe Tahoe.  We expect these percentages to increase due to the following factors:</a:t>
            </a:r>
          </a:p>
          <a:p>
            <a:endParaRPr lang="en-US"/>
          </a:p>
          <a:p>
            <a:pPr marL="171450" indent="-171450">
              <a:buFont typeface="Arial" panose="020B0604020202020204" pitchFamily="34" charset="0"/>
              <a:buChar char="•"/>
            </a:pPr>
            <a:r>
              <a:rPr lang="en-US"/>
              <a:t>The boom in </a:t>
            </a:r>
            <a:r>
              <a:rPr lang="en-US" b="1"/>
              <a:t>housing prices </a:t>
            </a:r>
            <a:r>
              <a:rPr lang="en-US"/>
              <a:t>over the last several years.  (Buy in a low market.  Rent out as an STR to cover costs until market goes up, and sell at a profit.)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Expansion of </a:t>
            </a:r>
            <a:r>
              <a:rPr lang="en-US" b="1"/>
              <a:t>online vacation rentals</a:t>
            </a:r>
            <a:r>
              <a:rPr lang="en-US"/>
              <a:t>.  Marriott and Hilton getting into STR bookings.  More services interconnected – like booking your flight, rental car, and STR at one site.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Long-term residents getting fed up and leaving </a:t>
            </a:r>
            <a:r>
              <a:rPr lang="en-US"/>
              <a:t>– no data, but anecdotal evidence that residents no longer find Incline Village the quiet, peaceful, and congenial community it once was.  They are tired of fighting crowds to use the beaches and trails.  And, if a neighborhood reaches a tipping point, no one but STR investors will want to buy there.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all other towns around the lake imposing </a:t>
            </a:r>
            <a:r>
              <a:rPr lang="en-US" b="1"/>
              <a:t>STR caps </a:t>
            </a:r>
            <a:r>
              <a:rPr lang="en-US" b="0"/>
              <a:t>and most of them with waiting lists</a:t>
            </a:r>
            <a:r>
              <a:rPr lang="en-US"/>
              <a:t>, Washoe Tahoe becomes the wild west of STR conversions.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Tx/>
              <a:buNone/>
            </a:pPr>
            <a:r>
              <a:rPr lang="en-US"/>
              <a:t>Commissioners have said they don’t want the county in the middle of neighbor vs. neighbor squabbles.  This is not the Joneses vs. the Smiths; this is the Joneses vs. Vacation Rentals, LLC.  Class action suit?  You will be taking on the whole online booking establishment.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3F094CA-81F0-594B-A762-DC2A4579B9D6}" type="slidenum">
              <a:rPr lang="en-US" smtClean="0"/>
              <a:t>14</a:t>
            </a:fld>
            <a:endParaRPr lang="en-US"/>
          </a:p>
        </p:txBody>
      </p:sp>
    </p:spTree>
    <p:extLst>
      <p:ext uri="{BB962C8B-B14F-4D97-AF65-F5344CB8AC3E}">
        <p14:creationId xmlns:p14="http://schemas.microsoft.com/office/powerpoint/2010/main" val="389887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Board meeting on STR caps, several of you showed great concern for the property rights of owners.  I’d like to make a case for the property rights of neighbors</a:t>
            </a:r>
          </a:p>
          <a:p>
            <a:endParaRPr lang="en-US" dirty="0"/>
          </a:p>
          <a:p>
            <a:r>
              <a:rPr lang="en-US" dirty="0"/>
              <a:t>You’ve already heard us complaining about the nuisances. Please recognize that in some areas, these nuisances are </a:t>
            </a:r>
            <a:r>
              <a:rPr lang="en-US" b="1" dirty="0"/>
              <a:t>unrelenting</a:t>
            </a:r>
            <a:r>
              <a:rPr lang="en-US" dirty="0"/>
              <a:t>.  In my experience, over the summer…  one groups leaves on Sunday afternoon, and the next group arrives Monday morning – almost no breaks in the action.  So, </a:t>
            </a:r>
            <a:r>
              <a:rPr lang="en-US" b="1" dirty="0"/>
              <a:t>the nuisances are unrelenting</a:t>
            </a:r>
            <a:r>
              <a:rPr lang="en-US" dirty="0"/>
              <a:t>.</a:t>
            </a:r>
          </a:p>
          <a:p>
            <a:endParaRPr lang="en-US" dirty="0"/>
          </a:p>
          <a:p>
            <a:r>
              <a:rPr lang="en-US" dirty="0"/>
              <a:t>STR renters are </a:t>
            </a:r>
            <a:r>
              <a:rPr lang="en-US" b="1" dirty="0"/>
              <a:t>not normal neighbors</a:t>
            </a:r>
            <a:r>
              <a:rPr lang="en-US" dirty="0"/>
              <a:t>; they are on vacation, so noisier, out on the deck more, in party mode much of the time.  If I want to have a family barbecue on my deck, I can do it, but with STR renters out on the deck next door, it’s more like being at a public park than enjoying the peace and quiet of my backyard.  County staff stated that a reduction in complaints to the hotline shows things are calming down; it may also indicate that people have given up because </a:t>
            </a:r>
            <a:r>
              <a:rPr lang="en-US" b="1" dirty="0"/>
              <a:t>enforcement was late, ineffective</a:t>
            </a:r>
            <a:r>
              <a:rPr lang="en-US" dirty="0"/>
              <a:t>.  And keep in mind that neighbors receive no compensation for the troubles they endure.</a:t>
            </a:r>
          </a:p>
          <a:p>
            <a:endParaRPr lang="en-US" dirty="0"/>
          </a:p>
          <a:p>
            <a:r>
              <a:rPr lang="en-US" dirty="0"/>
              <a:t>Danger in an</a:t>
            </a:r>
            <a:r>
              <a:rPr lang="en-US" b="1" dirty="0"/>
              <a:t> evacuation </a:t>
            </a:r>
            <a:r>
              <a:rPr lang="en-US" dirty="0"/>
              <a:t>–  STR renters are less likely to be aware of fire restrictions and have been known to use charcoal barbecues, set up campfires for wiener roasts, flick cigarettes off balconies.  Currently, there is no way to contact them in an emergency.  Whereas hotel visitors would have guidance from hotel staff, STR renters are loose cannons sprinkled through our neighborhoods</a:t>
            </a:r>
          </a:p>
          <a:p>
            <a:endParaRPr lang="en-US" dirty="0"/>
          </a:p>
          <a:p>
            <a:r>
              <a:rPr lang="en-US" dirty="0"/>
              <a:t>Hollowing out communities may be the saddest consequence.  </a:t>
            </a:r>
          </a:p>
          <a:p>
            <a:r>
              <a:rPr lang="en-US" dirty="0"/>
              <a:t>Remember our map?  Our neighborhoods have been </a:t>
            </a:r>
            <a:r>
              <a:rPr lang="en-US" b="1" dirty="0"/>
              <a:t>riddled with STRs</a:t>
            </a:r>
            <a:r>
              <a:rPr lang="en-US" dirty="0"/>
              <a:t>.  </a:t>
            </a:r>
          </a:p>
          <a:p>
            <a:r>
              <a:rPr lang="en-US" dirty="0"/>
              <a:t>Some HOA's struck early and banned STRs, but one of the largest in the area [</a:t>
            </a:r>
            <a:r>
              <a:rPr lang="en-US" dirty="0" err="1"/>
              <a:t>Tyrolia</a:t>
            </a:r>
            <a:r>
              <a:rPr lang="en-US" dirty="0"/>
              <a:t> Village]  is in danger of losing control of the board to STR owners. </a:t>
            </a:r>
          </a:p>
          <a:p>
            <a:endParaRPr lang="en-US" dirty="0"/>
          </a:p>
          <a:p>
            <a:r>
              <a:rPr lang="en-US" dirty="0"/>
              <a:t>We’ve talked about workforce housing.  Losing workforce families is a significant contributor to loss of school population which is likely to force WCSD to close our middle school.  The </a:t>
            </a:r>
            <a:r>
              <a:rPr lang="en-US" b="1" dirty="0"/>
              <a:t>close-knit community </a:t>
            </a:r>
            <a:r>
              <a:rPr lang="en-US" dirty="0"/>
              <a:t>that drew many residents to Incline Village is being eviscerated.  You would not want this to happen to your neighborhood.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study by Harvard Business Review and Pew Charitable Trust (not specific to Tahoe, but applicable) gave these stats on the effect of STRs on local rents and housing prices.  Not only do the STR conversions reduce available workforce units, but the associated  increases in rent can force workers to leave.</a:t>
            </a:r>
          </a:p>
          <a:p>
            <a:endParaRPr lang="en-US" dirty="0"/>
          </a:p>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15</a:t>
            </a:fld>
            <a:endParaRPr lang="en-US"/>
          </a:p>
        </p:txBody>
      </p:sp>
    </p:spTree>
    <p:extLst>
      <p:ext uri="{BB962C8B-B14F-4D97-AF65-F5344CB8AC3E}">
        <p14:creationId xmlns:p14="http://schemas.microsoft.com/office/powerpoint/2010/main" val="512670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title.]</a:t>
            </a:r>
          </a:p>
          <a:p>
            <a:endParaRPr lang="en-US" dirty="0"/>
          </a:p>
          <a:p>
            <a:r>
              <a:rPr lang="en-US" dirty="0"/>
              <a:t>There are a number of things you can do to help preserve our community.  We are not asking for everything on this list.  These are the numerous options that could alleviate the problems.</a:t>
            </a:r>
          </a:p>
          <a:p>
            <a:endParaRPr lang="en-US" dirty="0"/>
          </a:p>
          <a:p>
            <a:r>
              <a:rPr lang="en-US" dirty="0"/>
              <a:t>Reduce STR impact :</a:t>
            </a:r>
          </a:p>
          <a:p>
            <a:r>
              <a:rPr lang="en-US" dirty="0"/>
              <a:t>	Cap – has been recommended over and over. </a:t>
            </a:r>
          </a:p>
          <a:p>
            <a:r>
              <a:rPr lang="en-US" dirty="0"/>
              <a:t>	Limit the allowed rental days to maybe 3 weeks a month – give neighbors a break and a chance to enjoy </a:t>
            </a:r>
            <a:r>
              <a:rPr lang="en-US" i="1" dirty="0"/>
              <a:t>their</a:t>
            </a:r>
            <a:r>
              <a:rPr lang="en-US" dirty="0"/>
              <a:t> homes.</a:t>
            </a:r>
          </a:p>
          <a:p>
            <a:r>
              <a:rPr lang="en-US" dirty="0"/>
              <a:t>	ADU’s put houses closer together, are very tempting for people trying to get more money out of their property.  Will be highly prone to parking issues.</a:t>
            </a:r>
          </a:p>
          <a:p>
            <a:r>
              <a:rPr lang="en-US" dirty="0"/>
              <a:t>	</a:t>
            </a:r>
          </a:p>
          <a:p>
            <a:r>
              <a:rPr lang="en-US" dirty="0"/>
              <a:t>Reduce STR speculation:</a:t>
            </a:r>
          </a:p>
          <a:p>
            <a:r>
              <a:rPr lang="en-US" dirty="0"/>
              <a:t>	Truckee has instituted a mandatory waiting period – decreases the likelihood of investor ownership.</a:t>
            </a:r>
          </a:p>
          <a:p>
            <a:r>
              <a:rPr lang="en-US" dirty="0"/>
              <a:t>	Current Washoe policy rolls over STR permits to new owners –becomes a bargaining chip for investors, it's literally like putting a hotel on your Monopoly property.  Increases likelihood of investor rather than family purchase.</a:t>
            </a:r>
          </a:p>
          <a:p>
            <a:r>
              <a:rPr lang="en-US" dirty="0"/>
              <a:t>	Increase property taxes on STRs.  Yes, they are paying TOT, but hotels have to pay higher property taxes as businesses plus TOT.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 enforcement – hard to do, because timely enforcement drains already stressed sheriff resources.  Residents and property managers are confused about what is a complaint and what is a violation, and who to call.</a:t>
            </a:r>
          </a:p>
          <a:p>
            <a:endParaRPr lang="en-US" dirty="0"/>
          </a:p>
          <a:p>
            <a:endParaRPr lang="en-US" dirty="0"/>
          </a:p>
          <a:p>
            <a:r>
              <a:rPr lang="en-US" dirty="0"/>
              <a:t>Breckinridge, Boulder, and Aspen are applying their fees (equivalent to our TOT taxes) to workforce housing programs.  Seems fair.  Would require legislation in Nevada, and the current 13% is already allocated out pretty broadly.  Maybe when some loans are paid off…</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16</a:t>
            </a:fld>
            <a:endParaRPr lang="en-US"/>
          </a:p>
        </p:txBody>
      </p:sp>
    </p:spTree>
    <p:extLst>
      <p:ext uri="{BB962C8B-B14F-4D97-AF65-F5344CB8AC3E}">
        <p14:creationId xmlns:p14="http://schemas.microsoft.com/office/powerpoint/2010/main" val="2134558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17</a:t>
            </a:fld>
            <a:endParaRPr lang="en-US"/>
          </a:p>
        </p:txBody>
      </p:sp>
    </p:spTree>
    <p:extLst>
      <p:ext uri="{BB962C8B-B14F-4D97-AF65-F5344CB8AC3E}">
        <p14:creationId xmlns:p14="http://schemas.microsoft.com/office/powerpoint/2010/main" val="28980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20199-7B2D-8D44-B9E7-0BDC664F66A6}" type="slidenum">
              <a:rPr lang="en-US" smtClean="0"/>
              <a:t>18</a:t>
            </a:fld>
            <a:endParaRPr lang="en-US"/>
          </a:p>
        </p:txBody>
      </p:sp>
    </p:spTree>
    <p:extLst>
      <p:ext uri="{BB962C8B-B14F-4D97-AF65-F5344CB8AC3E}">
        <p14:creationId xmlns:p14="http://schemas.microsoft.com/office/powerpoint/2010/main" val="3208565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20199-7B2D-8D44-B9E7-0BDC664F66A6}" type="slidenum">
              <a:rPr lang="en-US" smtClean="0"/>
              <a:t>19</a:t>
            </a:fld>
            <a:endParaRPr lang="en-US"/>
          </a:p>
        </p:txBody>
      </p:sp>
    </p:spTree>
    <p:extLst>
      <p:ext uri="{BB962C8B-B14F-4D97-AF65-F5344CB8AC3E}">
        <p14:creationId xmlns:p14="http://schemas.microsoft.com/office/powerpoint/2010/main" val="420207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7720199-7B2D-8D44-B9E7-0BDC664F66A6}" type="slidenum">
              <a:rPr lang="en-US" smtClean="0"/>
              <a:t>2</a:t>
            </a:fld>
            <a:endParaRPr lang="en-US"/>
          </a:p>
        </p:txBody>
      </p:sp>
    </p:spTree>
    <p:extLst>
      <p:ext uri="{BB962C8B-B14F-4D97-AF65-F5344CB8AC3E}">
        <p14:creationId xmlns:p14="http://schemas.microsoft.com/office/powerpoint/2010/main" val="112722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3</a:t>
            </a:fld>
            <a:endParaRPr lang="en-US"/>
          </a:p>
        </p:txBody>
      </p:sp>
    </p:spTree>
    <p:extLst>
      <p:ext uri="{BB962C8B-B14F-4D97-AF65-F5344CB8AC3E}">
        <p14:creationId xmlns:p14="http://schemas.microsoft.com/office/powerpoint/2010/main" val="9787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53F094CA-81F0-594B-A762-DC2A4579B9D6}" type="slidenum">
              <a:rPr lang="en-US" smtClean="0"/>
              <a:t>4</a:t>
            </a:fld>
            <a:endParaRPr lang="en-US"/>
          </a:p>
        </p:txBody>
      </p:sp>
    </p:spTree>
    <p:extLst>
      <p:ext uri="{BB962C8B-B14F-4D97-AF65-F5344CB8AC3E}">
        <p14:creationId xmlns:p14="http://schemas.microsoft.com/office/powerpoint/2010/main" val="161258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53F094CA-81F0-594B-A762-DC2A4579B9D6}" type="slidenum">
              <a:rPr lang="en-US" smtClean="0"/>
              <a:t>5</a:t>
            </a:fld>
            <a:endParaRPr lang="en-US"/>
          </a:p>
        </p:txBody>
      </p:sp>
    </p:spTree>
    <p:extLst>
      <p:ext uri="{BB962C8B-B14F-4D97-AF65-F5344CB8AC3E}">
        <p14:creationId xmlns:p14="http://schemas.microsoft.com/office/powerpoint/2010/main" val="156309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6</a:t>
            </a:fld>
            <a:endParaRPr lang="en-US"/>
          </a:p>
        </p:txBody>
      </p:sp>
    </p:spTree>
    <p:extLst>
      <p:ext uri="{BB962C8B-B14F-4D97-AF65-F5344CB8AC3E}">
        <p14:creationId xmlns:p14="http://schemas.microsoft.com/office/powerpoint/2010/main" val="418850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7</a:t>
            </a:fld>
            <a:endParaRPr lang="en-US"/>
          </a:p>
        </p:txBody>
      </p:sp>
    </p:spTree>
    <p:extLst>
      <p:ext uri="{BB962C8B-B14F-4D97-AF65-F5344CB8AC3E}">
        <p14:creationId xmlns:p14="http://schemas.microsoft.com/office/powerpoint/2010/main" val="36342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8</a:t>
            </a:fld>
            <a:endParaRPr lang="en-US"/>
          </a:p>
        </p:txBody>
      </p:sp>
    </p:spTree>
    <p:extLst>
      <p:ext uri="{BB962C8B-B14F-4D97-AF65-F5344CB8AC3E}">
        <p14:creationId xmlns:p14="http://schemas.microsoft.com/office/powerpoint/2010/main" val="415875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53F094CA-81F0-594B-A762-DC2A4579B9D6}" type="slidenum">
              <a:rPr lang="en-US" smtClean="0"/>
              <a:t>9</a:t>
            </a:fld>
            <a:endParaRPr lang="en-US"/>
          </a:p>
        </p:txBody>
      </p:sp>
    </p:spTree>
    <p:extLst>
      <p:ext uri="{BB962C8B-B14F-4D97-AF65-F5344CB8AC3E}">
        <p14:creationId xmlns:p14="http://schemas.microsoft.com/office/powerpoint/2010/main" val="134632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EBDB-C145-0E03-D18A-26CE75580F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0EBDA-51FC-0B15-00FB-9C50396BD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E5CC2E-8E74-DD3D-E1F5-00A291D7B530}"/>
              </a:ext>
            </a:extLst>
          </p:cNvPr>
          <p:cNvSpPr>
            <a:spLocks noGrp="1"/>
          </p:cNvSpPr>
          <p:nvPr>
            <p:ph type="dt" sz="half" idx="10"/>
          </p:nvPr>
        </p:nvSpPr>
        <p:spPr/>
        <p:txBody>
          <a:bodyPr/>
          <a:lstStyle/>
          <a:p>
            <a:fld id="{1F78CD57-BF0F-CD48-B59B-7023C71E3067}" type="datetime1">
              <a:rPr lang="en-US" smtClean="0"/>
              <a:t>12/4/23</a:t>
            </a:fld>
            <a:endParaRPr lang="en-US" dirty="0"/>
          </a:p>
        </p:txBody>
      </p:sp>
      <p:sp>
        <p:nvSpPr>
          <p:cNvPr id="5" name="Footer Placeholder 4">
            <a:extLst>
              <a:ext uri="{FF2B5EF4-FFF2-40B4-BE49-F238E27FC236}">
                <a16:creationId xmlns:a16="http://schemas.microsoft.com/office/drawing/2014/main" id="{A8369634-D613-0642-B454-A0BB48497CBC}"/>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7B2E06C7-1A24-3F50-098C-D8B6A49DB102}"/>
              </a:ext>
            </a:extLst>
          </p:cNvPr>
          <p:cNvSpPr>
            <a:spLocks noGrp="1"/>
          </p:cNvSpPr>
          <p:nvPr>
            <p:ph type="sldNum" sz="quarter" idx="12"/>
          </p:nvPr>
        </p:nvSpPr>
        <p:spPr/>
        <p:txBody>
          <a:bodyPr/>
          <a:lstStyle/>
          <a:p>
            <a:fld id="{F17E60C3-7139-9541-B2BD-DC7BC1FB3AD8}" type="slidenum">
              <a:rPr lang="en-US" smtClean="0"/>
              <a:t>‹#›</a:t>
            </a:fld>
            <a:endParaRPr lang="en-US"/>
          </a:p>
        </p:txBody>
      </p:sp>
      <p:cxnSp>
        <p:nvCxnSpPr>
          <p:cNvPr id="7" name="Straight Connector 6">
            <a:extLst>
              <a:ext uri="{FF2B5EF4-FFF2-40B4-BE49-F238E27FC236}">
                <a16:creationId xmlns:a16="http://schemas.microsoft.com/office/drawing/2014/main" id="{A97D724B-EEC1-22A4-CF63-5E0B4618085B}"/>
              </a:ext>
            </a:extLst>
          </p:cNvPr>
          <p:cNvCxnSpPr/>
          <p:nvPr userDrawn="1"/>
        </p:nvCxnSpPr>
        <p:spPr>
          <a:xfrm>
            <a:off x="521918" y="1122363"/>
            <a:ext cx="11148165" cy="0"/>
          </a:xfrm>
          <a:prstGeom prst="line">
            <a:avLst/>
          </a:prstGeom>
          <a:ln w="698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5181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A7DD-6AB5-776D-0925-60748D1B9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FC95F4-D0D4-9BD7-BFED-1489CDD31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58C2D-45FB-E105-0A98-3EF4B2BA47E8}"/>
              </a:ext>
            </a:extLst>
          </p:cNvPr>
          <p:cNvSpPr>
            <a:spLocks noGrp="1"/>
          </p:cNvSpPr>
          <p:nvPr>
            <p:ph type="dt" sz="half" idx="10"/>
          </p:nvPr>
        </p:nvSpPr>
        <p:spPr/>
        <p:txBody>
          <a:bodyPr/>
          <a:lstStyle/>
          <a:p>
            <a:fld id="{9BEDF950-27CC-BD4D-8F55-6692A1C55EB2}" type="datetime1">
              <a:rPr lang="en-US" smtClean="0"/>
              <a:t>12/4/23</a:t>
            </a:fld>
            <a:endParaRPr lang="en-US"/>
          </a:p>
        </p:txBody>
      </p:sp>
      <p:sp>
        <p:nvSpPr>
          <p:cNvPr id="5" name="Footer Placeholder 4">
            <a:extLst>
              <a:ext uri="{FF2B5EF4-FFF2-40B4-BE49-F238E27FC236}">
                <a16:creationId xmlns:a16="http://schemas.microsoft.com/office/drawing/2014/main" id="{F1421AE6-CAE5-0446-1640-DFCF6ED9A0C6}"/>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1B7DE6FE-5F92-5225-7595-AF0E610B1487}"/>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415777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82174-631C-6818-8649-3BA5D4B3204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5A0260-406D-5153-3355-65448B42047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B7091-F7B8-04C8-62AC-EB2EBC8A4D94}"/>
              </a:ext>
            </a:extLst>
          </p:cNvPr>
          <p:cNvSpPr>
            <a:spLocks noGrp="1"/>
          </p:cNvSpPr>
          <p:nvPr>
            <p:ph type="dt" sz="half" idx="10"/>
          </p:nvPr>
        </p:nvSpPr>
        <p:spPr/>
        <p:txBody>
          <a:bodyPr/>
          <a:lstStyle/>
          <a:p>
            <a:fld id="{45A22BAF-F1A2-2641-B044-A8F7BF12F810}" type="datetime1">
              <a:rPr lang="en-US" smtClean="0"/>
              <a:t>12/4/23</a:t>
            </a:fld>
            <a:endParaRPr lang="en-US"/>
          </a:p>
        </p:txBody>
      </p:sp>
      <p:sp>
        <p:nvSpPr>
          <p:cNvPr id="5" name="Footer Placeholder 4">
            <a:extLst>
              <a:ext uri="{FF2B5EF4-FFF2-40B4-BE49-F238E27FC236}">
                <a16:creationId xmlns:a16="http://schemas.microsoft.com/office/drawing/2014/main" id="{FBB648A9-0E24-A02A-24C8-07C472C047D2}"/>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B88BDF4F-8636-2E2D-52FA-38478CA534E2}"/>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41656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FDDE-893F-FA73-56E5-39BFE43A3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526EE-8E6A-354B-7D13-CEED3E805B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E28E3-26FE-EC2C-4831-8325D1725F4E}"/>
              </a:ext>
            </a:extLst>
          </p:cNvPr>
          <p:cNvSpPr>
            <a:spLocks noGrp="1"/>
          </p:cNvSpPr>
          <p:nvPr>
            <p:ph type="dt" sz="half" idx="10"/>
          </p:nvPr>
        </p:nvSpPr>
        <p:spPr/>
        <p:txBody>
          <a:bodyPr/>
          <a:lstStyle/>
          <a:p>
            <a:fld id="{CFE86D45-6ABD-F640-BC48-71F712DCB1C4}" type="datetime1">
              <a:rPr lang="en-US" smtClean="0"/>
              <a:t>12/4/23</a:t>
            </a:fld>
            <a:endParaRPr lang="en-US"/>
          </a:p>
        </p:txBody>
      </p:sp>
      <p:sp>
        <p:nvSpPr>
          <p:cNvPr id="5" name="Footer Placeholder 4">
            <a:extLst>
              <a:ext uri="{FF2B5EF4-FFF2-40B4-BE49-F238E27FC236}">
                <a16:creationId xmlns:a16="http://schemas.microsoft.com/office/drawing/2014/main" id="{202DBB0C-E3C7-C867-067A-26FA1E708178}"/>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67AFE351-E91D-8B1F-3B9D-2F32DB992D2F}"/>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3095539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BD38-AC4F-128E-1DFC-B761C91F4750}"/>
              </a:ext>
            </a:extLst>
          </p:cNvPr>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7BB038-D121-984C-20D7-EBB392DB57A6}"/>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DA29DB-E054-D8CC-BC9E-4A239406CEE1}"/>
              </a:ext>
            </a:extLst>
          </p:cNvPr>
          <p:cNvSpPr>
            <a:spLocks noGrp="1"/>
          </p:cNvSpPr>
          <p:nvPr>
            <p:ph type="dt" sz="half" idx="10"/>
          </p:nvPr>
        </p:nvSpPr>
        <p:spPr/>
        <p:txBody>
          <a:bodyPr/>
          <a:lstStyle/>
          <a:p>
            <a:fld id="{A29B9A21-67FD-5049-9F37-092C5065E11E}" type="datetime1">
              <a:rPr lang="en-US" smtClean="0"/>
              <a:t>12/4/23</a:t>
            </a:fld>
            <a:endParaRPr lang="en-US"/>
          </a:p>
        </p:txBody>
      </p:sp>
      <p:sp>
        <p:nvSpPr>
          <p:cNvPr id="5" name="Footer Placeholder 4">
            <a:extLst>
              <a:ext uri="{FF2B5EF4-FFF2-40B4-BE49-F238E27FC236}">
                <a16:creationId xmlns:a16="http://schemas.microsoft.com/office/drawing/2014/main" id="{198A0FCB-B8F6-7D98-AC6D-3DA1C473D734}"/>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932A8B53-1F68-52A2-8FEA-EDAB1AA46FCB}"/>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230236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1AAD8-8D84-017D-DEFE-C0BCD8EBD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ED2F5-17DE-53A5-0F58-B77F1FBAB0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933257-D5EA-0AFC-1263-200AF99F7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28EF1-1B88-1E1F-7874-F7B651B7DDA0}"/>
              </a:ext>
            </a:extLst>
          </p:cNvPr>
          <p:cNvSpPr>
            <a:spLocks noGrp="1"/>
          </p:cNvSpPr>
          <p:nvPr>
            <p:ph type="dt" sz="half" idx="10"/>
          </p:nvPr>
        </p:nvSpPr>
        <p:spPr/>
        <p:txBody>
          <a:bodyPr/>
          <a:lstStyle/>
          <a:p>
            <a:fld id="{F1E5D9FE-FC18-7247-95EA-89A26BD87F12}" type="datetime1">
              <a:rPr lang="en-US" smtClean="0"/>
              <a:t>12/4/23</a:t>
            </a:fld>
            <a:endParaRPr lang="en-US"/>
          </a:p>
        </p:txBody>
      </p:sp>
      <p:sp>
        <p:nvSpPr>
          <p:cNvPr id="6" name="Footer Placeholder 5">
            <a:extLst>
              <a:ext uri="{FF2B5EF4-FFF2-40B4-BE49-F238E27FC236}">
                <a16:creationId xmlns:a16="http://schemas.microsoft.com/office/drawing/2014/main" id="{5DF1B1F4-DE8D-B897-A28E-A496CD1FB2E9}"/>
              </a:ext>
            </a:extLst>
          </p:cNvPr>
          <p:cNvSpPr>
            <a:spLocks noGrp="1"/>
          </p:cNvSpPr>
          <p:nvPr>
            <p:ph type="ftr" sz="quarter" idx="11"/>
          </p:nvPr>
        </p:nvSpPr>
        <p:spPr/>
        <p:txBody>
          <a:bodyPr/>
          <a:lstStyle/>
          <a:p>
            <a:r>
              <a:rPr lang="en-US"/>
              <a:t>Incline Village / Crystal Bay CAB</a:t>
            </a:r>
          </a:p>
        </p:txBody>
      </p:sp>
      <p:sp>
        <p:nvSpPr>
          <p:cNvPr id="7" name="Slide Number Placeholder 6">
            <a:extLst>
              <a:ext uri="{FF2B5EF4-FFF2-40B4-BE49-F238E27FC236}">
                <a16:creationId xmlns:a16="http://schemas.microsoft.com/office/drawing/2014/main" id="{FE786000-91DC-9521-9384-46768B9A3F49}"/>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12922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7A42-9C64-C0F7-CF6F-24737F053E5C}"/>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C2AD3D-61AE-D631-06FA-BA9BD788FF1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CF3CB8-4B63-2DF2-026C-ECC3B567C4F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F3FF7-2708-97F5-8685-17708733CF7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5FA925-8D7C-BECC-95D3-AFDB7A88331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8578BE-88F5-2E63-37A7-A1A3D98B22A4}"/>
              </a:ext>
            </a:extLst>
          </p:cNvPr>
          <p:cNvSpPr>
            <a:spLocks noGrp="1"/>
          </p:cNvSpPr>
          <p:nvPr>
            <p:ph type="dt" sz="half" idx="10"/>
          </p:nvPr>
        </p:nvSpPr>
        <p:spPr/>
        <p:txBody>
          <a:bodyPr/>
          <a:lstStyle/>
          <a:p>
            <a:fld id="{2CD48478-87BA-0342-824E-38E16C2ABFD8}" type="datetime1">
              <a:rPr lang="en-US" smtClean="0"/>
              <a:t>12/4/23</a:t>
            </a:fld>
            <a:endParaRPr lang="en-US"/>
          </a:p>
        </p:txBody>
      </p:sp>
      <p:sp>
        <p:nvSpPr>
          <p:cNvPr id="8" name="Footer Placeholder 7">
            <a:extLst>
              <a:ext uri="{FF2B5EF4-FFF2-40B4-BE49-F238E27FC236}">
                <a16:creationId xmlns:a16="http://schemas.microsoft.com/office/drawing/2014/main" id="{20118F84-95B0-22FD-6FA5-5F428C8ADE06}"/>
              </a:ext>
            </a:extLst>
          </p:cNvPr>
          <p:cNvSpPr>
            <a:spLocks noGrp="1"/>
          </p:cNvSpPr>
          <p:nvPr>
            <p:ph type="ftr" sz="quarter" idx="11"/>
          </p:nvPr>
        </p:nvSpPr>
        <p:spPr/>
        <p:txBody>
          <a:bodyPr/>
          <a:lstStyle/>
          <a:p>
            <a:r>
              <a:rPr lang="en-US"/>
              <a:t>Incline Village / Crystal Bay CAB</a:t>
            </a:r>
          </a:p>
        </p:txBody>
      </p:sp>
      <p:sp>
        <p:nvSpPr>
          <p:cNvPr id="9" name="Slide Number Placeholder 8">
            <a:extLst>
              <a:ext uri="{FF2B5EF4-FFF2-40B4-BE49-F238E27FC236}">
                <a16:creationId xmlns:a16="http://schemas.microsoft.com/office/drawing/2014/main" id="{FC21B898-08CB-7385-3E1C-1181A4613201}"/>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377257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8AC7-FBE9-D239-4CB3-09639333D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7B8308-0844-380B-3221-5143B7D7A554}"/>
              </a:ext>
            </a:extLst>
          </p:cNvPr>
          <p:cNvSpPr>
            <a:spLocks noGrp="1"/>
          </p:cNvSpPr>
          <p:nvPr>
            <p:ph type="dt" sz="half" idx="10"/>
          </p:nvPr>
        </p:nvSpPr>
        <p:spPr/>
        <p:txBody>
          <a:bodyPr/>
          <a:lstStyle/>
          <a:p>
            <a:fld id="{2DB1C134-3EF2-5A43-8A45-073AE919E45A}" type="datetime1">
              <a:rPr lang="en-US" smtClean="0"/>
              <a:t>12/4/23</a:t>
            </a:fld>
            <a:endParaRPr lang="en-US"/>
          </a:p>
        </p:txBody>
      </p:sp>
      <p:sp>
        <p:nvSpPr>
          <p:cNvPr id="4" name="Footer Placeholder 3">
            <a:extLst>
              <a:ext uri="{FF2B5EF4-FFF2-40B4-BE49-F238E27FC236}">
                <a16:creationId xmlns:a16="http://schemas.microsoft.com/office/drawing/2014/main" id="{91871E52-0944-6E9F-7324-3287D00A293A}"/>
              </a:ext>
            </a:extLst>
          </p:cNvPr>
          <p:cNvSpPr>
            <a:spLocks noGrp="1"/>
          </p:cNvSpPr>
          <p:nvPr>
            <p:ph type="ftr" sz="quarter" idx="11"/>
          </p:nvPr>
        </p:nvSpPr>
        <p:spPr/>
        <p:txBody>
          <a:bodyPr/>
          <a:lstStyle/>
          <a:p>
            <a:r>
              <a:rPr lang="en-US"/>
              <a:t>Incline Village / Crystal Bay CAB</a:t>
            </a:r>
          </a:p>
        </p:txBody>
      </p:sp>
      <p:sp>
        <p:nvSpPr>
          <p:cNvPr id="5" name="Slide Number Placeholder 4">
            <a:extLst>
              <a:ext uri="{FF2B5EF4-FFF2-40B4-BE49-F238E27FC236}">
                <a16:creationId xmlns:a16="http://schemas.microsoft.com/office/drawing/2014/main" id="{54A7CC6A-2B7C-2225-71BD-309AA1A6A7C2}"/>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17131038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22E9E-0AA4-0CBA-D69A-84BD080D1306}"/>
              </a:ext>
            </a:extLst>
          </p:cNvPr>
          <p:cNvSpPr>
            <a:spLocks noGrp="1"/>
          </p:cNvSpPr>
          <p:nvPr>
            <p:ph type="dt" sz="half" idx="10"/>
          </p:nvPr>
        </p:nvSpPr>
        <p:spPr/>
        <p:txBody>
          <a:bodyPr/>
          <a:lstStyle/>
          <a:p>
            <a:fld id="{676D79AF-BCCE-7646-BC64-8E79AD04B0B7}" type="datetime1">
              <a:rPr lang="en-US" smtClean="0"/>
              <a:t>12/4/23</a:t>
            </a:fld>
            <a:endParaRPr lang="en-US"/>
          </a:p>
        </p:txBody>
      </p:sp>
      <p:sp>
        <p:nvSpPr>
          <p:cNvPr id="3" name="Footer Placeholder 2">
            <a:extLst>
              <a:ext uri="{FF2B5EF4-FFF2-40B4-BE49-F238E27FC236}">
                <a16:creationId xmlns:a16="http://schemas.microsoft.com/office/drawing/2014/main" id="{B3F9C91C-F10F-09D1-E02A-9CB8E6F4B9FC}"/>
              </a:ext>
            </a:extLst>
          </p:cNvPr>
          <p:cNvSpPr>
            <a:spLocks noGrp="1"/>
          </p:cNvSpPr>
          <p:nvPr>
            <p:ph type="ftr" sz="quarter" idx="11"/>
          </p:nvPr>
        </p:nvSpPr>
        <p:spPr/>
        <p:txBody>
          <a:bodyPr/>
          <a:lstStyle/>
          <a:p>
            <a:r>
              <a:rPr lang="en-US"/>
              <a:t>Incline Village / Crystal Bay CAB</a:t>
            </a:r>
          </a:p>
        </p:txBody>
      </p:sp>
      <p:sp>
        <p:nvSpPr>
          <p:cNvPr id="4" name="Slide Number Placeholder 3">
            <a:extLst>
              <a:ext uri="{FF2B5EF4-FFF2-40B4-BE49-F238E27FC236}">
                <a16:creationId xmlns:a16="http://schemas.microsoft.com/office/drawing/2014/main" id="{F6073AAC-FF9A-3F62-49A1-47F85DCAC044}"/>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237465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154E-2DDB-0EF2-9A25-A1AE89E85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53B07-EB57-EBBD-B179-D49AA83E69D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C17063-4EBA-40E0-4D81-725A53554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96CC6-D4A4-807D-DA91-A2ED9A5ED349}"/>
              </a:ext>
            </a:extLst>
          </p:cNvPr>
          <p:cNvSpPr>
            <a:spLocks noGrp="1"/>
          </p:cNvSpPr>
          <p:nvPr>
            <p:ph type="dt" sz="half" idx="10"/>
          </p:nvPr>
        </p:nvSpPr>
        <p:spPr/>
        <p:txBody>
          <a:bodyPr/>
          <a:lstStyle/>
          <a:p>
            <a:fld id="{904E51F2-A50F-0D4F-8167-8AD925B8C03A}" type="datetime1">
              <a:rPr lang="en-US" smtClean="0"/>
              <a:t>12/4/23</a:t>
            </a:fld>
            <a:endParaRPr lang="en-US"/>
          </a:p>
        </p:txBody>
      </p:sp>
      <p:sp>
        <p:nvSpPr>
          <p:cNvPr id="6" name="Footer Placeholder 5">
            <a:extLst>
              <a:ext uri="{FF2B5EF4-FFF2-40B4-BE49-F238E27FC236}">
                <a16:creationId xmlns:a16="http://schemas.microsoft.com/office/drawing/2014/main" id="{3F95AB35-D159-6997-573C-5CED840DB0A1}"/>
              </a:ext>
            </a:extLst>
          </p:cNvPr>
          <p:cNvSpPr>
            <a:spLocks noGrp="1"/>
          </p:cNvSpPr>
          <p:nvPr>
            <p:ph type="ftr" sz="quarter" idx="11"/>
          </p:nvPr>
        </p:nvSpPr>
        <p:spPr/>
        <p:txBody>
          <a:bodyPr/>
          <a:lstStyle/>
          <a:p>
            <a:r>
              <a:rPr lang="en-US"/>
              <a:t>Incline Village / Crystal Bay CAB</a:t>
            </a:r>
          </a:p>
        </p:txBody>
      </p:sp>
      <p:sp>
        <p:nvSpPr>
          <p:cNvPr id="7" name="Slide Number Placeholder 6">
            <a:extLst>
              <a:ext uri="{FF2B5EF4-FFF2-40B4-BE49-F238E27FC236}">
                <a16:creationId xmlns:a16="http://schemas.microsoft.com/office/drawing/2014/main" id="{E204D491-53D1-E056-366A-5002DA44949D}"/>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226813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EAFF-D7FA-129A-65ED-1493511A6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AA9E4F-6715-838E-23F7-6FD7B4C8B72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A31F6D-7F25-39DB-C81B-2AFDFFC33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7C8EC-D418-A18E-57BC-E362F5C6E7F7}"/>
              </a:ext>
            </a:extLst>
          </p:cNvPr>
          <p:cNvSpPr>
            <a:spLocks noGrp="1"/>
          </p:cNvSpPr>
          <p:nvPr>
            <p:ph type="dt" sz="half" idx="10"/>
          </p:nvPr>
        </p:nvSpPr>
        <p:spPr/>
        <p:txBody>
          <a:bodyPr/>
          <a:lstStyle/>
          <a:p>
            <a:fld id="{DE65AA6E-5289-4D4F-A9EC-CA507D5C02D5}" type="datetime1">
              <a:rPr lang="en-US" smtClean="0"/>
              <a:t>12/4/23</a:t>
            </a:fld>
            <a:endParaRPr lang="en-US"/>
          </a:p>
        </p:txBody>
      </p:sp>
      <p:sp>
        <p:nvSpPr>
          <p:cNvPr id="6" name="Footer Placeholder 5">
            <a:extLst>
              <a:ext uri="{FF2B5EF4-FFF2-40B4-BE49-F238E27FC236}">
                <a16:creationId xmlns:a16="http://schemas.microsoft.com/office/drawing/2014/main" id="{C77969E7-EAEB-2C81-8E21-BBAE064965D5}"/>
              </a:ext>
            </a:extLst>
          </p:cNvPr>
          <p:cNvSpPr>
            <a:spLocks noGrp="1"/>
          </p:cNvSpPr>
          <p:nvPr>
            <p:ph type="ftr" sz="quarter" idx="11"/>
          </p:nvPr>
        </p:nvSpPr>
        <p:spPr/>
        <p:txBody>
          <a:bodyPr/>
          <a:lstStyle/>
          <a:p>
            <a:r>
              <a:rPr lang="en-US"/>
              <a:t>Incline Village / Crystal Bay CAB</a:t>
            </a:r>
          </a:p>
        </p:txBody>
      </p:sp>
      <p:sp>
        <p:nvSpPr>
          <p:cNvPr id="7" name="Slide Number Placeholder 6">
            <a:extLst>
              <a:ext uri="{FF2B5EF4-FFF2-40B4-BE49-F238E27FC236}">
                <a16:creationId xmlns:a16="http://schemas.microsoft.com/office/drawing/2014/main" id="{5A23E464-AC8C-7D6A-4864-8FCD99070E21}"/>
              </a:ext>
            </a:extLst>
          </p:cNvPr>
          <p:cNvSpPr>
            <a:spLocks noGrp="1"/>
          </p:cNvSpPr>
          <p:nvPr>
            <p:ph type="sldNum" sz="quarter" idx="12"/>
          </p:nvPr>
        </p:nvSpPr>
        <p:spPr/>
        <p:txBody>
          <a:bodyPr/>
          <a:lstStyle/>
          <a:p>
            <a:fld id="{F17E60C3-7139-9541-B2BD-DC7BC1FB3AD8}" type="slidenum">
              <a:rPr lang="en-US" smtClean="0"/>
              <a:t>‹#›</a:t>
            </a:fld>
            <a:endParaRPr lang="en-US"/>
          </a:p>
        </p:txBody>
      </p:sp>
    </p:spTree>
    <p:extLst>
      <p:ext uri="{BB962C8B-B14F-4D97-AF65-F5344CB8AC3E}">
        <p14:creationId xmlns:p14="http://schemas.microsoft.com/office/powerpoint/2010/main" val="63334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A4111-900E-7477-D5F2-28361D7B5F62}"/>
              </a:ext>
            </a:extLst>
          </p:cNvPr>
          <p:cNvSpPr>
            <a:spLocks noGrp="1"/>
          </p:cNvSpPr>
          <p:nvPr>
            <p:ph type="title"/>
          </p:nvPr>
        </p:nvSpPr>
        <p:spPr>
          <a:xfrm>
            <a:off x="838200" y="1365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E4BF8-02DD-AA02-CF08-B180EC933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A6F2FE-7F19-8729-EF2F-CF47CD34771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898C6-271E-5D4C-AF4C-AFA54A59CD72}" type="datetime1">
              <a:rPr lang="en-US" smtClean="0"/>
              <a:t>12/4/23</a:t>
            </a:fld>
            <a:endParaRPr lang="en-US"/>
          </a:p>
        </p:txBody>
      </p:sp>
      <p:sp>
        <p:nvSpPr>
          <p:cNvPr id="5" name="Footer Placeholder 4">
            <a:extLst>
              <a:ext uri="{FF2B5EF4-FFF2-40B4-BE49-F238E27FC236}">
                <a16:creationId xmlns:a16="http://schemas.microsoft.com/office/drawing/2014/main" id="{442DC4CF-84C9-551F-D9D2-F601F6E534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Incline Village / Crystal Bay CAB</a:t>
            </a:r>
          </a:p>
        </p:txBody>
      </p:sp>
      <p:sp>
        <p:nvSpPr>
          <p:cNvPr id="6" name="Slide Number Placeholder 5">
            <a:extLst>
              <a:ext uri="{FF2B5EF4-FFF2-40B4-BE49-F238E27FC236}">
                <a16:creationId xmlns:a16="http://schemas.microsoft.com/office/drawing/2014/main" id="{9B2DDB62-261F-690C-E380-5BC28B26583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Page #</a:t>
            </a:r>
          </a:p>
        </p:txBody>
      </p:sp>
      <p:cxnSp>
        <p:nvCxnSpPr>
          <p:cNvPr id="7" name="Straight Connector 6">
            <a:extLst>
              <a:ext uri="{FF2B5EF4-FFF2-40B4-BE49-F238E27FC236}">
                <a16:creationId xmlns:a16="http://schemas.microsoft.com/office/drawing/2014/main" id="{87ABB115-E540-200A-E2EE-CA208718B44F}"/>
              </a:ext>
            </a:extLst>
          </p:cNvPr>
          <p:cNvCxnSpPr/>
          <p:nvPr userDrawn="1"/>
        </p:nvCxnSpPr>
        <p:spPr>
          <a:xfrm>
            <a:off x="521918" y="1122363"/>
            <a:ext cx="11148165" cy="0"/>
          </a:xfrm>
          <a:prstGeom prst="line">
            <a:avLst/>
          </a:prstGeom>
          <a:ln w="698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777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xanna_dunn@yahoo.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hyperlink" Target="https://www.fodors.com/news/news/fodors-no-list-2023"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FAF5F-40CF-9173-BED2-5E87A6A32F2E}"/>
              </a:ext>
            </a:extLst>
          </p:cNvPr>
          <p:cNvSpPr>
            <a:spLocks noGrp="1"/>
          </p:cNvSpPr>
          <p:nvPr>
            <p:ph type="ctrTitle"/>
          </p:nvPr>
        </p:nvSpPr>
        <p:spPr/>
        <p:txBody>
          <a:bodyPr/>
          <a:lstStyle/>
          <a:p>
            <a:r>
              <a:rPr lang="en-US" dirty="0"/>
              <a:t>Explaining IV/CB Concerns</a:t>
            </a:r>
          </a:p>
        </p:txBody>
      </p:sp>
      <p:sp>
        <p:nvSpPr>
          <p:cNvPr id="5" name="Subtitle 4">
            <a:extLst>
              <a:ext uri="{FF2B5EF4-FFF2-40B4-BE49-F238E27FC236}">
                <a16:creationId xmlns:a16="http://schemas.microsoft.com/office/drawing/2014/main" id="{FBB41273-009F-1C35-971B-40CB9DA561B8}"/>
              </a:ext>
            </a:extLst>
          </p:cNvPr>
          <p:cNvSpPr>
            <a:spLocks noGrp="1"/>
          </p:cNvSpPr>
          <p:nvPr>
            <p:ph type="subTitle" idx="1"/>
          </p:nvPr>
        </p:nvSpPr>
        <p:spPr>
          <a:xfrm>
            <a:off x="1524000" y="4079875"/>
            <a:ext cx="9144000" cy="1655762"/>
          </a:xfrm>
        </p:spPr>
        <p:txBody>
          <a:bodyPr>
            <a:normAutofit fontScale="55000" lnSpcReduction="20000"/>
          </a:bodyPr>
          <a:lstStyle/>
          <a:p>
            <a:r>
              <a:rPr lang="en-US" b="1" dirty="0">
                <a:latin typeface="Calibri" panose="020F0502020204030204" pitchFamily="34" charset="0"/>
                <a:cs typeface="Calibri" panose="020F0502020204030204" pitchFamily="34" charset="0"/>
              </a:rPr>
              <a:t>Incline Village Crystal Bay </a:t>
            </a:r>
          </a:p>
          <a:p>
            <a:r>
              <a:rPr lang="en-US" sz="3100" b="1" dirty="0">
                <a:latin typeface="Calibri" panose="020F0502020204030204" pitchFamily="34" charset="0"/>
                <a:cs typeface="Calibri" panose="020F0502020204030204" pitchFamily="34" charset="0"/>
              </a:rPr>
              <a:t>Citizens Advisory Board</a:t>
            </a:r>
          </a:p>
          <a:p>
            <a:r>
              <a:rPr lang="en-US" dirty="0"/>
              <a:t>Diane Becker, chair</a:t>
            </a:r>
          </a:p>
          <a:p>
            <a:r>
              <a:rPr lang="en-US" dirty="0"/>
              <a:t>Prepared by Roxanna Dunn</a:t>
            </a:r>
          </a:p>
          <a:p>
            <a:r>
              <a:rPr lang="en-US" dirty="0">
                <a:hlinkClick r:id="rId3"/>
              </a:rPr>
              <a:t>roxanna_dunn@yahoo.com</a:t>
            </a:r>
            <a:endParaRPr lang="en-US" dirty="0"/>
          </a:p>
          <a:p>
            <a:r>
              <a:rPr lang="en-US" dirty="0"/>
              <a:t>December 2023</a:t>
            </a:r>
          </a:p>
        </p:txBody>
      </p:sp>
    </p:spTree>
    <p:extLst>
      <p:ext uri="{BB962C8B-B14F-4D97-AF65-F5344CB8AC3E}">
        <p14:creationId xmlns:p14="http://schemas.microsoft.com/office/powerpoint/2010/main" val="1711676998"/>
      </p:ext>
    </p:extLst>
  </p:cSld>
  <p:clrMapOvr>
    <a:masterClrMapping/>
  </p:clrMapOvr>
  <mc:AlternateContent xmlns:mc="http://schemas.openxmlformats.org/markup-compatibility/2006" xmlns:p14="http://schemas.microsoft.com/office/powerpoint/2010/main">
    <mc:Choice Requires="p14">
      <p:transition spd="slow" p14:dur="2000" advTm="4208"/>
    </mc:Choice>
    <mc:Fallback xmlns="">
      <p:transition spd="slow" advTm="4208"/>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5F1B37-BCD9-A285-A719-9D51E26151A6}"/>
              </a:ext>
            </a:extLst>
          </p:cNvPr>
          <p:cNvSpPr>
            <a:spLocks noGrp="1"/>
          </p:cNvSpPr>
          <p:nvPr>
            <p:ph type="title"/>
          </p:nvPr>
        </p:nvSpPr>
        <p:spPr>
          <a:xfrm>
            <a:off x="304004" y="26943"/>
            <a:ext cx="11958536" cy="1325563"/>
          </a:xfrm>
        </p:spPr>
        <p:txBody>
          <a:bodyPr>
            <a:normAutofit/>
          </a:bodyPr>
          <a:lstStyle/>
          <a:p>
            <a:pPr marL="4524375" indent="-4524375"/>
            <a:r>
              <a:rPr lang="en-US" sz="2800" dirty="0">
                <a:solidFill>
                  <a:srgbClr val="C00000"/>
                </a:solidFill>
              </a:rPr>
              <a:t>Workforce Housing Appendix:  </a:t>
            </a:r>
            <a:r>
              <a:rPr lang="en-US" sz="2800" dirty="0"/>
              <a:t>Here’s how 10% inclusionary housing makes the situation worse.</a:t>
            </a:r>
          </a:p>
        </p:txBody>
      </p:sp>
      <p:sp>
        <p:nvSpPr>
          <p:cNvPr id="2" name="TextBox 1">
            <a:extLst>
              <a:ext uri="{FF2B5EF4-FFF2-40B4-BE49-F238E27FC236}">
                <a16:creationId xmlns:a16="http://schemas.microsoft.com/office/drawing/2014/main" id="{E2AC23B6-0312-6AFD-6413-54E80B89FB3C}"/>
              </a:ext>
            </a:extLst>
          </p:cNvPr>
          <p:cNvSpPr txBox="1"/>
          <p:nvPr/>
        </p:nvSpPr>
        <p:spPr>
          <a:xfrm>
            <a:off x="641399" y="5585643"/>
            <a:ext cx="7699737" cy="461665"/>
          </a:xfrm>
          <a:prstGeom prst="rect">
            <a:avLst/>
          </a:prstGeom>
          <a:noFill/>
        </p:spPr>
        <p:txBody>
          <a:bodyPr wrap="none" rtlCol="0">
            <a:spAutoFit/>
          </a:bodyPr>
          <a:lstStyle/>
          <a:p>
            <a:r>
              <a:rPr lang="en-US" sz="1200" dirty="0">
                <a:solidFill>
                  <a:srgbClr val="0070C0"/>
                </a:solidFill>
              </a:rPr>
              <a:t>Numbers in blue font are pulled from the Washoe Tahoe Housing Needs Report; </a:t>
            </a:r>
            <a:r>
              <a:rPr lang="en-US" sz="1200" dirty="0" err="1">
                <a:solidFill>
                  <a:srgbClr val="0070C0"/>
                </a:solidFill>
              </a:rPr>
              <a:t>pphu</a:t>
            </a:r>
            <a:r>
              <a:rPr lang="en-US" sz="1200" dirty="0">
                <a:solidFill>
                  <a:srgbClr val="0070C0"/>
                </a:solidFill>
              </a:rPr>
              <a:t> means people per household unit.</a:t>
            </a:r>
            <a:endParaRPr lang="en-US" sz="1200" dirty="0"/>
          </a:p>
          <a:p>
            <a:r>
              <a:rPr lang="en-US" sz="1200" dirty="0"/>
              <a:t>Population used here is the IV/CB peak population.  31% is therefore a very conservative estimate.</a:t>
            </a:r>
          </a:p>
        </p:txBody>
      </p:sp>
      <p:grpSp>
        <p:nvGrpSpPr>
          <p:cNvPr id="6" name="Group 5">
            <a:extLst>
              <a:ext uri="{FF2B5EF4-FFF2-40B4-BE49-F238E27FC236}">
                <a16:creationId xmlns:a16="http://schemas.microsoft.com/office/drawing/2014/main" id="{DB218C7B-9974-106A-C2C7-9146AC602A06}"/>
              </a:ext>
            </a:extLst>
          </p:cNvPr>
          <p:cNvGrpSpPr/>
          <p:nvPr/>
        </p:nvGrpSpPr>
        <p:grpSpPr>
          <a:xfrm>
            <a:off x="2358829" y="1580104"/>
            <a:ext cx="6357252" cy="851339"/>
            <a:chOff x="6954428" y="1632651"/>
            <a:chExt cx="2845999" cy="851339"/>
          </a:xfrm>
        </p:grpSpPr>
        <p:grpSp>
          <p:nvGrpSpPr>
            <p:cNvPr id="13" name="Group 12">
              <a:extLst>
                <a:ext uri="{FF2B5EF4-FFF2-40B4-BE49-F238E27FC236}">
                  <a16:creationId xmlns:a16="http://schemas.microsoft.com/office/drawing/2014/main" id="{7F70208C-7A39-444C-CBD7-B554AB4E40F7}"/>
                </a:ext>
              </a:extLst>
            </p:cNvPr>
            <p:cNvGrpSpPr/>
            <p:nvPr/>
          </p:nvGrpSpPr>
          <p:grpSpPr>
            <a:xfrm>
              <a:off x="6954428" y="1652993"/>
              <a:ext cx="2845999" cy="830997"/>
              <a:chOff x="1166974" y="1714282"/>
              <a:chExt cx="1727265" cy="830997"/>
            </a:xfrm>
          </p:grpSpPr>
          <p:grpSp>
            <p:nvGrpSpPr>
              <p:cNvPr id="14" name="Group 13">
                <a:extLst>
                  <a:ext uri="{FF2B5EF4-FFF2-40B4-BE49-F238E27FC236}">
                    <a16:creationId xmlns:a16="http://schemas.microsoft.com/office/drawing/2014/main" id="{7E58E46E-8A4E-BF82-85D8-F248E60A6626}"/>
                  </a:ext>
                </a:extLst>
              </p:cNvPr>
              <p:cNvGrpSpPr/>
              <p:nvPr/>
            </p:nvGrpSpPr>
            <p:grpSpPr>
              <a:xfrm>
                <a:off x="1166974" y="1714282"/>
                <a:ext cx="931861" cy="830997"/>
                <a:chOff x="1166974" y="1714282"/>
                <a:chExt cx="931861" cy="830997"/>
              </a:xfrm>
            </p:grpSpPr>
            <p:sp>
              <p:nvSpPr>
                <p:cNvPr id="16" name="TextBox 15">
                  <a:extLst>
                    <a:ext uri="{FF2B5EF4-FFF2-40B4-BE49-F238E27FC236}">
                      <a16:creationId xmlns:a16="http://schemas.microsoft.com/office/drawing/2014/main" id="{1CCE46F9-7D3F-B890-3A45-6750D0BF4D35}"/>
                    </a:ext>
                  </a:extLst>
                </p:cNvPr>
                <p:cNvSpPr txBox="1"/>
                <p:nvPr/>
              </p:nvSpPr>
              <p:spPr>
                <a:xfrm>
                  <a:off x="1166974" y="1714282"/>
                  <a:ext cx="931861" cy="830997"/>
                </a:xfrm>
                <a:prstGeom prst="rect">
                  <a:avLst/>
                </a:prstGeom>
                <a:noFill/>
              </p:spPr>
              <p:txBody>
                <a:bodyPr wrap="square" rtlCol="0">
                  <a:spAutoFit/>
                </a:bodyPr>
                <a:lstStyle/>
                <a:p>
                  <a:pPr algn="ctr"/>
                  <a:r>
                    <a:rPr lang="en-US" sz="2400" dirty="0"/>
                    <a:t>jobs</a:t>
                  </a:r>
                </a:p>
                <a:p>
                  <a:pPr algn="ctr"/>
                  <a:r>
                    <a:rPr lang="en-US" sz="2400" dirty="0"/>
                    <a:t>peak population</a:t>
                  </a:r>
                </a:p>
              </p:txBody>
            </p:sp>
            <p:cxnSp>
              <p:nvCxnSpPr>
                <p:cNvPr id="17" name="Straight Connector 16">
                  <a:extLst>
                    <a:ext uri="{FF2B5EF4-FFF2-40B4-BE49-F238E27FC236}">
                      <a16:creationId xmlns:a16="http://schemas.microsoft.com/office/drawing/2014/main" id="{457AEBE7-587A-B038-91CF-DB9FE8DDD9B3}"/>
                    </a:ext>
                  </a:extLst>
                </p:cNvPr>
                <p:cNvCxnSpPr>
                  <a:cxnSpLocks/>
                </p:cNvCxnSpPr>
                <p:nvPr/>
              </p:nvCxnSpPr>
              <p:spPr>
                <a:xfrm>
                  <a:off x="1350767" y="2129781"/>
                  <a:ext cx="55899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4B0E855-2C4A-EA4E-82F2-77A32BEA539F}"/>
                  </a:ext>
                </a:extLst>
              </p:cNvPr>
              <p:cNvSpPr txBox="1"/>
              <p:nvPr/>
            </p:nvSpPr>
            <p:spPr>
              <a:xfrm>
                <a:off x="2364661" y="1725549"/>
                <a:ext cx="529578" cy="646331"/>
              </a:xfrm>
              <a:prstGeom prst="rect">
                <a:avLst/>
              </a:prstGeom>
              <a:noFill/>
            </p:spPr>
            <p:txBody>
              <a:bodyPr wrap="square" rtlCol="0">
                <a:spAutoFit/>
              </a:bodyPr>
              <a:lstStyle/>
              <a:p>
                <a:r>
                  <a:rPr lang="en-US" sz="3600" dirty="0"/>
                  <a:t>= 31%</a:t>
                </a:r>
              </a:p>
            </p:txBody>
          </p:sp>
        </p:grpSp>
        <p:sp>
          <p:nvSpPr>
            <p:cNvPr id="29" name="TextBox 28">
              <a:extLst>
                <a:ext uri="{FF2B5EF4-FFF2-40B4-BE49-F238E27FC236}">
                  <a16:creationId xmlns:a16="http://schemas.microsoft.com/office/drawing/2014/main" id="{1594EE7F-0E64-25CE-E958-FE0532FF6480}"/>
                </a:ext>
              </a:extLst>
            </p:cNvPr>
            <p:cNvSpPr txBox="1"/>
            <p:nvPr/>
          </p:nvSpPr>
          <p:spPr>
            <a:xfrm>
              <a:off x="7909073" y="1632651"/>
              <a:ext cx="1361302" cy="830997"/>
            </a:xfrm>
            <a:prstGeom prst="rect">
              <a:avLst/>
            </a:prstGeom>
            <a:noFill/>
          </p:spPr>
          <p:txBody>
            <a:bodyPr wrap="square" rtlCol="0">
              <a:spAutoFit/>
            </a:bodyPr>
            <a:lstStyle/>
            <a:p>
              <a:pPr algn="ctr"/>
              <a:r>
                <a:rPr lang="en-US" sz="2400" dirty="0">
                  <a:solidFill>
                    <a:srgbClr val="0070C0"/>
                  </a:solidFill>
                </a:rPr>
                <a:t>6,180</a:t>
              </a:r>
              <a:br>
                <a:rPr lang="en-US" sz="2400" dirty="0"/>
              </a:br>
              <a:r>
                <a:rPr lang="en-US" sz="2400" dirty="0"/>
                <a:t>19,900</a:t>
              </a:r>
            </a:p>
          </p:txBody>
        </p:sp>
        <p:cxnSp>
          <p:nvCxnSpPr>
            <p:cNvPr id="31" name="Straight Connector 30">
              <a:extLst>
                <a:ext uri="{FF2B5EF4-FFF2-40B4-BE49-F238E27FC236}">
                  <a16:creationId xmlns:a16="http://schemas.microsoft.com/office/drawing/2014/main" id="{480BD52D-E69F-76E5-8D68-2EDDD16348B5}"/>
                </a:ext>
              </a:extLst>
            </p:cNvPr>
            <p:cNvCxnSpPr>
              <a:cxnSpLocks/>
            </p:cNvCxnSpPr>
            <p:nvPr/>
          </p:nvCxnSpPr>
          <p:spPr>
            <a:xfrm>
              <a:off x="8317927" y="2068491"/>
              <a:ext cx="5835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D8167AE8-028E-3D7E-4099-4792590AA3DD}"/>
              </a:ext>
            </a:extLst>
          </p:cNvPr>
          <p:cNvGrpSpPr/>
          <p:nvPr/>
        </p:nvGrpSpPr>
        <p:grpSpPr>
          <a:xfrm>
            <a:off x="334219" y="2599305"/>
            <a:ext cx="11627122" cy="2733864"/>
            <a:chOff x="334219" y="2976987"/>
            <a:chExt cx="11627122" cy="2733864"/>
          </a:xfrm>
        </p:grpSpPr>
        <p:sp>
          <p:nvSpPr>
            <p:cNvPr id="5" name="TextBox 4">
              <a:extLst>
                <a:ext uri="{FF2B5EF4-FFF2-40B4-BE49-F238E27FC236}">
                  <a16:creationId xmlns:a16="http://schemas.microsoft.com/office/drawing/2014/main" id="{482E51AF-FFA1-056C-7418-480F04D623E6}"/>
                </a:ext>
              </a:extLst>
            </p:cNvPr>
            <p:cNvSpPr txBox="1"/>
            <p:nvPr/>
          </p:nvSpPr>
          <p:spPr>
            <a:xfrm>
              <a:off x="334219" y="2976987"/>
              <a:ext cx="11627122" cy="2677656"/>
            </a:xfrm>
            <a:prstGeom prst="rect">
              <a:avLst/>
            </a:prstGeom>
            <a:noFill/>
          </p:spPr>
          <p:txBody>
            <a:bodyPr wrap="square" rtlCol="0">
              <a:spAutoFit/>
            </a:bodyPr>
            <a:lstStyle/>
            <a:p>
              <a:r>
                <a:rPr lang="en-US" sz="2400" dirty="0"/>
                <a:t>Here’s the math:</a:t>
              </a:r>
            </a:p>
            <a:p>
              <a:pPr marL="342900" indent="-342900">
                <a:buFont typeface="+mj-lt"/>
                <a:buAutoNum type="arabicPeriod"/>
              </a:pPr>
              <a:r>
                <a:rPr lang="en-US" sz="2400" dirty="0"/>
                <a:t>Assume adding a complex of 100 units, 10 of which are workforce housing.</a:t>
              </a:r>
            </a:p>
            <a:p>
              <a:pPr marL="342900" indent="-342900">
                <a:buFont typeface="+mj-lt"/>
                <a:buAutoNum type="arabicPeriod"/>
              </a:pPr>
              <a:r>
                <a:rPr lang="en-US" sz="2400" dirty="0"/>
                <a:t>100 units X </a:t>
              </a:r>
              <a:r>
                <a:rPr lang="en-US" sz="2400" dirty="0">
                  <a:solidFill>
                    <a:srgbClr val="0070C0"/>
                  </a:solidFill>
                </a:rPr>
                <a:t>2.28 </a:t>
              </a:r>
              <a:r>
                <a:rPr lang="en-US" sz="2400" dirty="0" err="1">
                  <a:solidFill>
                    <a:srgbClr val="0070C0"/>
                  </a:solidFill>
                </a:rPr>
                <a:t>pphu</a:t>
              </a:r>
              <a:r>
                <a:rPr lang="en-US" sz="2400" dirty="0">
                  <a:solidFill>
                    <a:srgbClr val="0070C0"/>
                  </a:solidFill>
                </a:rPr>
                <a:t> </a:t>
              </a:r>
              <a:r>
                <a:rPr lang="en-US" sz="2400" dirty="0"/>
                <a:t>= 228 people added to the population.</a:t>
              </a:r>
            </a:p>
            <a:p>
              <a:pPr marL="342900" indent="-342900">
                <a:buFont typeface="+mj-lt"/>
                <a:buAutoNum type="arabicPeriod"/>
              </a:pPr>
              <a:r>
                <a:rPr lang="en-US" sz="2400" dirty="0"/>
                <a:t>Divide by current IV/CB peak pop = 228/19,900 = 0.0115% increase (0.0115)</a:t>
              </a:r>
            </a:p>
            <a:p>
              <a:pPr marL="342900" indent="-342900">
                <a:buFont typeface="+mj-lt"/>
                <a:buAutoNum type="arabicPeriod"/>
              </a:pPr>
              <a:r>
                <a:rPr lang="en-US" sz="2400" dirty="0"/>
                <a:t>This also means an increase in the need for service workers, and housing, so </a:t>
              </a:r>
              <a:br>
                <a:rPr lang="en-US" sz="2400" dirty="0"/>
              </a:br>
              <a:r>
                <a:rPr lang="en-US" sz="2400" dirty="0">
                  <a:solidFill>
                    <a:srgbClr val="0070C0"/>
                  </a:solidFill>
                </a:rPr>
                <a:t>6180 jobs</a:t>
              </a:r>
              <a:r>
                <a:rPr lang="en-US" sz="2400" dirty="0"/>
                <a:t>* X 0.0115  = 70 additional employees needed</a:t>
              </a:r>
              <a:br>
                <a:rPr lang="en-US" sz="2400" dirty="0"/>
              </a:br>
              <a:r>
                <a:rPr lang="en-US" sz="2400" dirty="0"/>
                <a:t>70/</a:t>
              </a:r>
              <a:r>
                <a:rPr lang="en-US" sz="2400" dirty="0">
                  <a:solidFill>
                    <a:srgbClr val="0070C0"/>
                  </a:solidFill>
                </a:rPr>
                <a:t>2.28 </a:t>
              </a:r>
              <a:r>
                <a:rPr lang="en-US" sz="2400" dirty="0" err="1">
                  <a:solidFill>
                    <a:srgbClr val="0070C0"/>
                  </a:solidFill>
                </a:rPr>
                <a:t>pphu</a:t>
              </a:r>
              <a:r>
                <a:rPr lang="en-US" sz="2400" dirty="0">
                  <a:solidFill>
                    <a:srgbClr val="0070C0"/>
                  </a:solidFill>
                </a:rPr>
                <a:t> </a:t>
              </a:r>
              <a:r>
                <a:rPr lang="en-US" sz="2400" dirty="0"/>
                <a:t>= creates a need for 31 workforce units while adding 10.     </a:t>
              </a:r>
              <a:r>
                <a:rPr lang="en-US" sz="2400" b="1" dirty="0">
                  <a:solidFill>
                    <a:srgbClr val="C00000"/>
                  </a:solidFill>
                </a:rPr>
                <a:t>Net -21 </a:t>
              </a:r>
              <a:r>
                <a:rPr lang="en-US" sz="2400" b="1" dirty="0" err="1">
                  <a:solidFill>
                    <a:srgbClr val="C00000"/>
                  </a:solidFill>
                </a:rPr>
                <a:t>wf</a:t>
              </a:r>
              <a:r>
                <a:rPr lang="en-US" sz="2400" b="1" dirty="0">
                  <a:solidFill>
                    <a:srgbClr val="C00000"/>
                  </a:solidFill>
                </a:rPr>
                <a:t> units</a:t>
              </a:r>
              <a:endParaRPr lang="en-US" sz="2400" dirty="0"/>
            </a:p>
          </p:txBody>
        </p:sp>
        <p:sp>
          <p:nvSpPr>
            <p:cNvPr id="33" name="Oval 32">
              <a:extLst>
                <a:ext uri="{FF2B5EF4-FFF2-40B4-BE49-F238E27FC236}">
                  <a16:creationId xmlns:a16="http://schemas.microsoft.com/office/drawing/2014/main" id="{D217051D-76F7-A395-01AB-1C3B2846D097}"/>
                </a:ext>
              </a:extLst>
            </p:cNvPr>
            <p:cNvSpPr/>
            <p:nvPr/>
          </p:nvSpPr>
          <p:spPr>
            <a:xfrm>
              <a:off x="9638270" y="5077698"/>
              <a:ext cx="2323071" cy="633153"/>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Date Placeholder 7">
            <a:extLst>
              <a:ext uri="{FF2B5EF4-FFF2-40B4-BE49-F238E27FC236}">
                <a16:creationId xmlns:a16="http://schemas.microsoft.com/office/drawing/2014/main" id="{E6DB075D-915F-DA18-FB23-809B9A0F02F5}"/>
              </a:ext>
            </a:extLst>
          </p:cNvPr>
          <p:cNvSpPr>
            <a:spLocks noGrp="1"/>
          </p:cNvSpPr>
          <p:nvPr>
            <p:ph type="dt" sz="half" idx="10"/>
          </p:nvPr>
        </p:nvSpPr>
        <p:spPr/>
        <p:txBody>
          <a:bodyPr/>
          <a:lstStyle/>
          <a:p>
            <a:fld id="{28F6D56E-D8C0-114B-9122-FE7401064FCD}" type="datetime1">
              <a:rPr lang="en-US" smtClean="0"/>
              <a:t>12/4/23</a:t>
            </a:fld>
            <a:endParaRPr lang="en-US"/>
          </a:p>
        </p:txBody>
      </p:sp>
      <p:sp>
        <p:nvSpPr>
          <p:cNvPr id="19" name="Footer Placeholder 18">
            <a:extLst>
              <a:ext uri="{FF2B5EF4-FFF2-40B4-BE49-F238E27FC236}">
                <a16:creationId xmlns:a16="http://schemas.microsoft.com/office/drawing/2014/main" id="{8C2FDCB5-B480-BA6D-A51B-BCC1D91C1E06}"/>
              </a:ext>
            </a:extLst>
          </p:cNvPr>
          <p:cNvSpPr>
            <a:spLocks noGrp="1"/>
          </p:cNvSpPr>
          <p:nvPr>
            <p:ph type="ftr" sz="quarter" idx="11"/>
          </p:nvPr>
        </p:nvSpPr>
        <p:spPr/>
        <p:txBody>
          <a:bodyPr/>
          <a:lstStyle/>
          <a:p>
            <a:r>
              <a:rPr lang="en-US" dirty="0"/>
              <a:t>Incline Village / Crystal Bay CAB</a:t>
            </a:r>
          </a:p>
        </p:txBody>
      </p:sp>
      <p:sp>
        <p:nvSpPr>
          <p:cNvPr id="21" name="Slide Number Placeholder 20">
            <a:extLst>
              <a:ext uri="{FF2B5EF4-FFF2-40B4-BE49-F238E27FC236}">
                <a16:creationId xmlns:a16="http://schemas.microsoft.com/office/drawing/2014/main" id="{CCB6BCA0-826A-AFB7-1E58-923C81516A36}"/>
              </a:ext>
            </a:extLst>
          </p:cNvPr>
          <p:cNvSpPr>
            <a:spLocks noGrp="1"/>
          </p:cNvSpPr>
          <p:nvPr>
            <p:ph type="sldNum" sz="quarter" idx="12"/>
          </p:nvPr>
        </p:nvSpPr>
        <p:spPr/>
        <p:txBody>
          <a:bodyPr/>
          <a:lstStyle/>
          <a:p>
            <a:fld id="{F17E60C3-7139-9541-B2BD-DC7BC1FB3AD8}" type="slidenum">
              <a:rPr lang="en-US" smtClean="0"/>
              <a:t>10</a:t>
            </a:fld>
            <a:endParaRPr lang="en-US"/>
          </a:p>
        </p:txBody>
      </p:sp>
      <p:grpSp>
        <p:nvGrpSpPr>
          <p:cNvPr id="35" name="Group 34">
            <a:extLst>
              <a:ext uri="{FF2B5EF4-FFF2-40B4-BE49-F238E27FC236}">
                <a16:creationId xmlns:a16="http://schemas.microsoft.com/office/drawing/2014/main" id="{9C4116B8-5024-0F29-D560-7E405BB710BE}"/>
              </a:ext>
            </a:extLst>
          </p:cNvPr>
          <p:cNvGrpSpPr/>
          <p:nvPr/>
        </p:nvGrpSpPr>
        <p:grpSpPr>
          <a:xfrm>
            <a:off x="10510962" y="5780810"/>
            <a:ext cx="842838" cy="385765"/>
            <a:chOff x="13509265" y="3848305"/>
            <a:chExt cx="842838" cy="385765"/>
          </a:xfrm>
        </p:grpSpPr>
        <p:sp>
          <p:nvSpPr>
            <p:cNvPr id="32" name="Pentagon 31">
              <a:hlinkClick r:id="" action="ppaction://hlinkshowjump?jump=previousslide"/>
              <a:extLst>
                <a:ext uri="{FF2B5EF4-FFF2-40B4-BE49-F238E27FC236}">
                  <a16:creationId xmlns:a16="http://schemas.microsoft.com/office/drawing/2014/main" id="{D86100A4-AE04-756F-9898-BF9053B570A5}"/>
                </a:ext>
              </a:extLst>
            </p:cNvPr>
            <p:cNvSpPr>
              <a:spLocks noChangeAspect="1"/>
            </p:cNvSpPr>
            <p:nvPr/>
          </p:nvSpPr>
          <p:spPr>
            <a:xfrm rot="10800000">
              <a:off x="13509265" y="3868310"/>
              <a:ext cx="842838" cy="36576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hlinkClick r:id="rId3" action="ppaction://hlinksldjump"/>
              <a:extLst>
                <a:ext uri="{FF2B5EF4-FFF2-40B4-BE49-F238E27FC236}">
                  <a16:creationId xmlns:a16="http://schemas.microsoft.com/office/drawing/2014/main" id="{09106773-7829-90C2-1152-1D2EFF00AA7C}"/>
                </a:ext>
              </a:extLst>
            </p:cNvPr>
            <p:cNvSpPr txBox="1"/>
            <p:nvPr/>
          </p:nvSpPr>
          <p:spPr>
            <a:xfrm>
              <a:off x="13635058" y="3848305"/>
              <a:ext cx="619080" cy="369332"/>
            </a:xfrm>
            <a:prstGeom prst="rect">
              <a:avLst/>
            </a:prstGeom>
            <a:noFill/>
          </p:spPr>
          <p:txBody>
            <a:bodyPr wrap="none" rtlCol="0">
              <a:spAutoFit/>
            </a:bodyPr>
            <a:lstStyle/>
            <a:p>
              <a:r>
                <a:rPr lang="en-US" dirty="0">
                  <a:solidFill>
                    <a:schemeClr val="bg1"/>
                  </a:solidFill>
                </a:rPr>
                <a:t>back</a:t>
              </a:r>
            </a:p>
          </p:txBody>
        </p:sp>
      </p:grpSp>
      <p:sp>
        <p:nvSpPr>
          <p:cNvPr id="4" name="Oval 3">
            <a:extLst>
              <a:ext uri="{FF2B5EF4-FFF2-40B4-BE49-F238E27FC236}">
                <a16:creationId xmlns:a16="http://schemas.microsoft.com/office/drawing/2014/main" id="{2F07B1A1-5B38-7C18-45E6-11A0171D1456}"/>
              </a:ext>
            </a:extLst>
          </p:cNvPr>
          <p:cNvSpPr>
            <a:spLocks noChangeAspect="1"/>
          </p:cNvSpPr>
          <p:nvPr/>
        </p:nvSpPr>
        <p:spPr>
          <a:xfrm>
            <a:off x="139700" y="6576679"/>
            <a:ext cx="182880" cy="182880"/>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rPr>
              <a:t>P</a:t>
            </a:r>
          </a:p>
        </p:txBody>
      </p:sp>
    </p:spTree>
    <p:extLst>
      <p:ext uri="{BB962C8B-B14F-4D97-AF65-F5344CB8AC3E}">
        <p14:creationId xmlns:p14="http://schemas.microsoft.com/office/powerpoint/2010/main" val="1227013613"/>
      </p:ext>
    </p:extLst>
  </p:cSld>
  <p:clrMapOvr>
    <a:masterClrMapping/>
  </p:clrMapOvr>
  <mc:AlternateContent xmlns:mc="http://schemas.openxmlformats.org/markup-compatibility/2006" xmlns:p14="http://schemas.microsoft.com/office/powerpoint/2010/main">
    <mc:Choice Requires="p14">
      <p:transition spd="slow" p14:dur="2000" advTm="33405"/>
    </mc:Choice>
    <mc:Fallback xmlns="">
      <p:transition spd="slow" advTm="3340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F4503-6ADB-051A-95C9-207068EA05E7}"/>
              </a:ext>
            </a:extLst>
          </p:cNvPr>
          <p:cNvSpPr>
            <a:spLocks noGrp="1"/>
          </p:cNvSpPr>
          <p:nvPr>
            <p:ph type="title"/>
          </p:nvPr>
        </p:nvSpPr>
        <p:spPr>
          <a:xfrm>
            <a:off x="831850" y="1709738"/>
            <a:ext cx="3958811" cy="2852737"/>
          </a:xfrm>
        </p:spPr>
        <p:txBody>
          <a:bodyPr/>
          <a:lstStyle/>
          <a:p>
            <a:r>
              <a:rPr lang="en-US">
                <a:solidFill>
                  <a:srgbClr val="C00000"/>
                </a:solidFill>
              </a:rPr>
              <a:t>Short Term Rentals</a:t>
            </a:r>
          </a:p>
        </p:txBody>
      </p:sp>
      <p:pic>
        <p:nvPicPr>
          <p:cNvPr id="5" name="Picture 4">
            <a:extLst>
              <a:ext uri="{FF2B5EF4-FFF2-40B4-BE49-F238E27FC236}">
                <a16:creationId xmlns:a16="http://schemas.microsoft.com/office/drawing/2014/main" id="{2BF5C640-BD87-EEC5-52E3-5D3B77075EDC}"/>
              </a:ext>
            </a:extLst>
          </p:cNvPr>
          <p:cNvPicPr>
            <a:picLocks noChangeAspect="1"/>
          </p:cNvPicPr>
          <p:nvPr/>
        </p:nvPicPr>
        <p:blipFill rotWithShape="1">
          <a:blip r:embed="rId3"/>
          <a:srcRect l="2814" t="6773" r="2556" b="23168"/>
          <a:stretch/>
        </p:blipFill>
        <p:spPr>
          <a:xfrm>
            <a:off x="4572002" y="1454473"/>
            <a:ext cx="7354957" cy="4207703"/>
          </a:xfrm>
          <a:prstGeom prst="rect">
            <a:avLst/>
          </a:prstGeom>
        </p:spPr>
      </p:pic>
      <p:sp>
        <p:nvSpPr>
          <p:cNvPr id="6" name="TextBox 5">
            <a:extLst>
              <a:ext uri="{FF2B5EF4-FFF2-40B4-BE49-F238E27FC236}">
                <a16:creationId xmlns:a16="http://schemas.microsoft.com/office/drawing/2014/main" id="{B8FB637A-73D5-5033-E45A-66A3EA773665}"/>
              </a:ext>
            </a:extLst>
          </p:cNvPr>
          <p:cNvSpPr txBox="1"/>
          <p:nvPr/>
        </p:nvSpPr>
        <p:spPr>
          <a:xfrm>
            <a:off x="5506037" y="5719927"/>
            <a:ext cx="5486887" cy="369332"/>
          </a:xfrm>
          <a:prstGeom prst="rect">
            <a:avLst/>
          </a:prstGeom>
          <a:noFill/>
        </p:spPr>
        <p:txBody>
          <a:bodyPr wrap="none" rtlCol="0">
            <a:spAutoFit/>
          </a:bodyPr>
          <a:lstStyle/>
          <a:p>
            <a:r>
              <a:rPr lang="en-US" b="1" dirty="0"/>
              <a:t>Commercial businesses are located in residential areas.</a:t>
            </a:r>
          </a:p>
        </p:txBody>
      </p:sp>
      <p:sp>
        <p:nvSpPr>
          <p:cNvPr id="2" name="Date Placeholder 1">
            <a:extLst>
              <a:ext uri="{FF2B5EF4-FFF2-40B4-BE49-F238E27FC236}">
                <a16:creationId xmlns:a16="http://schemas.microsoft.com/office/drawing/2014/main" id="{63DF9470-D358-EEC0-1094-ECFE8F039905}"/>
              </a:ext>
            </a:extLst>
          </p:cNvPr>
          <p:cNvSpPr>
            <a:spLocks noGrp="1"/>
          </p:cNvSpPr>
          <p:nvPr>
            <p:ph type="dt" sz="half" idx="10"/>
          </p:nvPr>
        </p:nvSpPr>
        <p:spPr/>
        <p:txBody>
          <a:bodyPr/>
          <a:lstStyle/>
          <a:p>
            <a:fld id="{1DAB8291-42A6-9A4B-9816-60D628035CBD}" type="datetime1">
              <a:rPr lang="en-US" smtClean="0"/>
              <a:t>12/4/23</a:t>
            </a:fld>
            <a:endParaRPr lang="en-US"/>
          </a:p>
        </p:txBody>
      </p:sp>
      <p:sp>
        <p:nvSpPr>
          <p:cNvPr id="4" name="Footer Placeholder 3">
            <a:extLst>
              <a:ext uri="{FF2B5EF4-FFF2-40B4-BE49-F238E27FC236}">
                <a16:creationId xmlns:a16="http://schemas.microsoft.com/office/drawing/2014/main" id="{E041086C-DA9E-6D9C-ADD9-B9E5A3447862}"/>
              </a:ext>
            </a:extLst>
          </p:cNvPr>
          <p:cNvSpPr>
            <a:spLocks noGrp="1"/>
          </p:cNvSpPr>
          <p:nvPr>
            <p:ph type="ftr" sz="quarter" idx="11"/>
          </p:nvPr>
        </p:nvSpPr>
        <p:spPr/>
        <p:txBody>
          <a:bodyPr/>
          <a:lstStyle/>
          <a:p>
            <a:r>
              <a:rPr lang="en-US"/>
              <a:t>Incline Village / Crystal Bay CAB</a:t>
            </a:r>
          </a:p>
        </p:txBody>
      </p:sp>
      <p:sp>
        <p:nvSpPr>
          <p:cNvPr id="7" name="Slide Number Placeholder 6">
            <a:extLst>
              <a:ext uri="{FF2B5EF4-FFF2-40B4-BE49-F238E27FC236}">
                <a16:creationId xmlns:a16="http://schemas.microsoft.com/office/drawing/2014/main" id="{41AA7D11-A7D4-394F-E456-D1D00A552AAD}"/>
              </a:ext>
            </a:extLst>
          </p:cNvPr>
          <p:cNvSpPr>
            <a:spLocks noGrp="1"/>
          </p:cNvSpPr>
          <p:nvPr>
            <p:ph type="sldNum" sz="quarter" idx="12"/>
          </p:nvPr>
        </p:nvSpPr>
        <p:spPr/>
        <p:txBody>
          <a:bodyPr/>
          <a:lstStyle/>
          <a:p>
            <a:fld id="{F17E60C3-7139-9541-B2BD-DC7BC1FB3AD8}" type="slidenum">
              <a:rPr lang="en-US" smtClean="0"/>
              <a:t>11</a:t>
            </a:fld>
            <a:endParaRPr lang="en-US"/>
          </a:p>
        </p:txBody>
      </p:sp>
    </p:spTree>
    <p:extLst>
      <p:ext uri="{BB962C8B-B14F-4D97-AF65-F5344CB8AC3E}">
        <p14:creationId xmlns:p14="http://schemas.microsoft.com/office/powerpoint/2010/main" val="3647751009"/>
      </p:ext>
    </p:extLst>
  </p:cSld>
  <p:clrMapOvr>
    <a:masterClrMapping/>
  </p:clrMapOvr>
  <mc:AlternateContent xmlns:mc="http://schemas.openxmlformats.org/markup-compatibility/2006" xmlns:p14="http://schemas.microsoft.com/office/powerpoint/2010/main">
    <mc:Choice Requires="p14">
      <p:transition spd="slow" p14:dur="2000" advTm="56752"/>
    </mc:Choice>
    <mc:Fallback xmlns="">
      <p:transition spd="slow" advTm="56752"/>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1E1FF5-9E8D-FD75-C0AC-E371E2C4C2AD}"/>
              </a:ext>
            </a:extLst>
          </p:cNvPr>
          <p:cNvSpPr>
            <a:spLocks noGrp="1"/>
          </p:cNvSpPr>
          <p:nvPr>
            <p:ph type="title"/>
          </p:nvPr>
        </p:nvSpPr>
        <p:spPr/>
        <p:txBody>
          <a:bodyPr/>
          <a:lstStyle/>
          <a:p>
            <a:r>
              <a:rPr lang="en-US" dirty="0">
                <a:solidFill>
                  <a:srgbClr val="C00000"/>
                </a:solidFill>
              </a:rPr>
              <a:t>STRs:  </a:t>
            </a:r>
            <a:r>
              <a:rPr lang="en-US" dirty="0"/>
              <a:t>County pushes forward in spite of community concerns.</a:t>
            </a:r>
          </a:p>
        </p:txBody>
      </p:sp>
      <p:sp>
        <p:nvSpPr>
          <p:cNvPr id="8" name="Content Placeholder 7">
            <a:extLst>
              <a:ext uri="{FF2B5EF4-FFF2-40B4-BE49-F238E27FC236}">
                <a16:creationId xmlns:a16="http://schemas.microsoft.com/office/drawing/2014/main" id="{532BD370-6F29-B238-AFAA-2991FE26521B}"/>
              </a:ext>
            </a:extLst>
          </p:cNvPr>
          <p:cNvSpPr>
            <a:spLocks noGrp="1"/>
          </p:cNvSpPr>
          <p:nvPr>
            <p:ph idx="1"/>
          </p:nvPr>
        </p:nvSpPr>
        <p:spPr/>
        <p:txBody>
          <a:bodyPr>
            <a:normAutofit/>
          </a:bodyPr>
          <a:lstStyle/>
          <a:p>
            <a:r>
              <a:rPr lang="en-US" sz="1800" dirty="0"/>
              <a:t>History of STR ordinance drafting, communication, implementation.</a:t>
            </a:r>
            <a:br>
              <a:rPr lang="en-US" sz="1800" dirty="0"/>
            </a:br>
            <a:endParaRPr lang="en-US" sz="1800" dirty="0"/>
          </a:p>
          <a:p>
            <a:r>
              <a:rPr lang="en-US" sz="1800" dirty="0"/>
              <a:t>October 19, 2021 meeting</a:t>
            </a:r>
          </a:p>
          <a:p>
            <a:pPr lvl="1"/>
            <a:r>
              <a:rPr lang="en-US" sz="1800" dirty="0"/>
              <a:t>Occupancy formula questioned</a:t>
            </a:r>
          </a:p>
          <a:p>
            <a:pPr lvl="1"/>
            <a:r>
              <a:rPr lang="en-US" sz="1800" dirty="0"/>
              <a:t>No access to STR information (location, violations)</a:t>
            </a:r>
          </a:p>
          <a:p>
            <a:pPr lvl="1"/>
            <a:r>
              <a:rPr lang="en-US" sz="1800" dirty="0"/>
              <a:t>Clarification of enforcement procedures needed</a:t>
            </a:r>
          </a:p>
          <a:p>
            <a:r>
              <a:rPr lang="en-US" sz="1800" dirty="0"/>
              <a:t>Promise to review in 6 months became </a:t>
            </a:r>
          </a:p>
          <a:p>
            <a:pPr lvl="1"/>
            <a:r>
              <a:rPr lang="en-US" sz="1800" dirty="0"/>
              <a:t>county planners proposing changes </a:t>
            </a:r>
          </a:p>
          <a:p>
            <a:pPr lvl="1"/>
            <a:r>
              <a:rPr lang="en-US" sz="1800" dirty="0"/>
              <a:t>presented to community meeting attendees, November 15 and 16, 2023 </a:t>
            </a:r>
          </a:p>
          <a:p>
            <a:pPr lvl="1"/>
            <a:r>
              <a:rPr lang="en-US" sz="1800" dirty="0"/>
              <a:t>with discussion limited to the proposed changes</a:t>
            </a:r>
          </a:p>
        </p:txBody>
      </p:sp>
      <p:sp>
        <p:nvSpPr>
          <p:cNvPr id="4" name="Date Placeholder 3">
            <a:extLst>
              <a:ext uri="{FF2B5EF4-FFF2-40B4-BE49-F238E27FC236}">
                <a16:creationId xmlns:a16="http://schemas.microsoft.com/office/drawing/2014/main" id="{4B764B91-CFE8-01A2-BD9E-3A056519F542}"/>
              </a:ext>
            </a:extLst>
          </p:cNvPr>
          <p:cNvSpPr>
            <a:spLocks noGrp="1"/>
          </p:cNvSpPr>
          <p:nvPr>
            <p:ph type="dt" sz="half" idx="10"/>
          </p:nvPr>
        </p:nvSpPr>
        <p:spPr/>
        <p:txBody>
          <a:bodyPr/>
          <a:lstStyle/>
          <a:p>
            <a:fld id="{A29B9A21-67FD-5049-9F37-092C5065E11E}" type="datetime1">
              <a:rPr lang="en-US" smtClean="0"/>
              <a:t>12/4/23</a:t>
            </a:fld>
            <a:endParaRPr lang="en-US"/>
          </a:p>
        </p:txBody>
      </p:sp>
      <p:sp>
        <p:nvSpPr>
          <p:cNvPr id="5" name="Footer Placeholder 4">
            <a:extLst>
              <a:ext uri="{FF2B5EF4-FFF2-40B4-BE49-F238E27FC236}">
                <a16:creationId xmlns:a16="http://schemas.microsoft.com/office/drawing/2014/main" id="{DBFCAB46-B724-6E8E-015C-410944676D04}"/>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852021DE-D952-2C40-7E8D-924C67E5054D}"/>
              </a:ext>
            </a:extLst>
          </p:cNvPr>
          <p:cNvSpPr>
            <a:spLocks noGrp="1"/>
          </p:cNvSpPr>
          <p:nvPr>
            <p:ph type="sldNum" sz="quarter" idx="12"/>
          </p:nvPr>
        </p:nvSpPr>
        <p:spPr/>
        <p:txBody>
          <a:bodyPr/>
          <a:lstStyle/>
          <a:p>
            <a:fld id="{F17E60C3-7139-9541-B2BD-DC7BC1FB3AD8}" type="slidenum">
              <a:rPr lang="en-US" smtClean="0"/>
              <a:t>12</a:t>
            </a:fld>
            <a:endParaRPr lang="en-US"/>
          </a:p>
        </p:txBody>
      </p:sp>
    </p:spTree>
    <p:extLst>
      <p:ext uri="{BB962C8B-B14F-4D97-AF65-F5344CB8AC3E}">
        <p14:creationId xmlns:p14="http://schemas.microsoft.com/office/powerpoint/2010/main" val="167057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CBD2-92BA-0E7D-1BBA-B7C7331A3919}"/>
              </a:ext>
            </a:extLst>
          </p:cNvPr>
          <p:cNvSpPr>
            <a:spLocks noGrp="1"/>
          </p:cNvSpPr>
          <p:nvPr>
            <p:ph type="title"/>
          </p:nvPr>
        </p:nvSpPr>
        <p:spPr>
          <a:xfrm>
            <a:off x="304800" y="149778"/>
            <a:ext cx="11528611" cy="1325563"/>
          </a:xfrm>
        </p:spPr>
        <p:txBody>
          <a:bodyPr>
            <a:normAutofit/>
          </a:bodyPr>
          <a:lstStyle/>
          <a:p>
            <a:r>
              <a:rPr lang="en-US" sz="2800">
                <a:solidFill>
                  <a:srgbClr val="C00000"/>
                </a:solidFill>
              </a:rPr>
              <a:t>STRs: </a:t>
            </a:r>
            <a:r>
              <a:rPr lang="en-US" sz="2800"/>
              <a:t>Online booking has changed the nature of short term rentals.</a:t>
            </a:r>
          </a:p>
        </p:txBody>
      </p:sp>
      <p:graphicFrame>
        <p:nvGraphicFramePr>
          <p:cNvPr id="3" name="Table 2">
            <a:extLst>
              <a:ext uri="{FF2B5EF4-FFF2-40B4-BE49-F238E27FC236}">
                <a16:creationId xmlns:a16="http://schemas.microsoft.com/office/drawing/2014/main" id="{82C1DBE5-44AD-82A9-524C-50409E666766}"/>
              </a:ext>
            </a:extLst>
          </p:cNvPr>
          <p:cNvGraphicFramePr>
            <a:graphicFrameLocks noGrp="1"/>
          </p:cNvGraphicFramePr>
          <p:nvPr>
            <p:extLst>
              <p:ext uri="{D42A27DB-BD31-4B8C-83A1-F6EECF244321}">
                <p14:modId xmlns:p14="http://schemas.microsoft.com/office/powerpoint/2010/main" val="1049871597"/>
              </p:ext>
            </p:extLst>
          </p:nvPr>
        </p:nvGraphicFramePr>
        <p:xfrm>
          <a:off x="598667" y="1730328"/>
          <a:ext cx="10994666" cy="3901461"/>
        </p:xfrm>
        <a:graphic>
          <a:graphicData uri="http://schemas.openxmlformats.org/drawingml/2006/table">
            <a:tbl>
              <a:tblPr firstRow="1" bandRow="1">
                <a:tableStyleId>{5C22544A-7EE6-4342-B048-85BDC9FD1C3A}</a:tableStyleId>
              </a:tblPr>
              <a:tblGrid>
                <a:gridCol w="2071004">
                  <a:extLst>
                    <a:ext uri="{9D8B030D-6E8A-4147-A177-3AD203B41FA5}">
                      <a16:colId xmlns:a16="http://schemas.microsoft.com/office/drawing/2014/main" val="2183735596"/>
                    </a:ext>
                  </a:extLst>
                </a:gridCol>
                <a:gridCol w="4152880">
                  <a:extLst>
                    <a:ext uri="{9D8B030D-6E8A-4147-A177-3AD203B41FA5}">
                      <a16:colId xmlns:a16="http://schemas.microsoft.com/office/drawing/2014/main" val="1252968066"/>
                    </a:ext>
                  </a:extLst>
                </a:gridCol>
                <a:gridCol w="4770782">
                  <a:extLst>
                    <a:ext uri="{9D8B030D-6E8A-4147-A177-3AD203B41FA5}">
                      <a16:colId xmlns:a16="http://schemas.microsoft.com/office/drawing/2014/main" val="3403669552"/>
                    </a:ext>
                  </a:extLst>
                </a:gridCol>
              </a:tblGrid>
              <a:tr h="426195">
                <a:tc>
                  <a:txBody>
                    <a:bodyPr/>
                    <a:lstStyle/>
                    <a:p>
                      <a:pPr algn="ctr"/>
                      <a:endParaRPr lang="en-US" sz="2000" b="1">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2000" b="1">
                          <a:solidFill>
                            <a:schemeClr val="tx1"/>
                          </a:solidFill>
                        </a:rPr>
                        <a:t>BEFORE ONLINE BOOKING</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2000" b="1">
                          <a:solidFill>
                            <a:schemeClr val="tx1"/>
                          </a:solidFill>
                        </a:rPr>
                        <a:t>NOW</a:t>
                      </a:r>
                    </a:p>
                  </a:txBody>
                  <a:tcPr>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30902341"/>
                  </a:ext>
                </a:extLst>
              </a:tr>
              <a:tr h="433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Decision to rent</a:t>
                      </a: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Personal decision made by owner</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400"/>
                        <a:t>Booking sites solicit owners to sign-up; investors, to sell</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76556725"/>
                  </a:ext>
                </a:extLst>
              </a:tr>
              <a:tr h="374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Advertising</a:t>
                      </a: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Local newspapers or ski magazines, had to be renewed</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a:t>International reach, 24/7, continuous, professional ads</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88566218"/>
                  </a:ext>
                </a:extLst>
              </a:tr>
              <a:tr h="490321">
                <a:tc>
                  <a:txBody>
                    <a:bodyPr/>
                    <a:lstStyle/>
                    <a:p>
                      <a:r>
                        <a:rPr lang="en-US" sz="1400"/>
                        <a:t>Vetting renters</a:t>
                      </a: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400" dirty="0"/>
                        <a:t>Phone call, references, credit check</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400"/>
                        <a:t>Booking site verifies identify, </a:t>
                      </a:r>
                      <a:r>
                        <a:rPr lang="en-US" sz="1400" err="1"/>
                        <a:t>xrefs</a:t>
                      </a:r>
                      <a:r>
                        <a:rPr lang="en-US" sz="1400"/>
                        <a:t> against fraudulent accounts</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77393172"/>
                  </a:ext>
                </a:extLst>
              </a:tr>
              <a:tr h="429850">
                <a:tc>
                  <a:txBody>
                    <a:bodyPr/>
                    <a:lstStyle/>
                    <a:p>
                      <a:r>
                        <a:rPr lang="en-US" sz="1400"/>
                        <a:t>Payment and taxes</a:t>
                      </a: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a:t>Paid by check mailed to the owner or agent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a:t>Paid by credit card through the booking site; handles TOT</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519529913"/>
                  </a:ext>
                </a:extLst>
              </a:tr>
              <a:tr h="449979">
                <a:tc>
                  <a:txBody>
                    <a:bodyPr/>
                    <a:lstStyle/>
                    <a:p>
                      <a:r>
                        <a:rPr lang="en-US" sz="1400"/>
                        <a:t>Damage, insurance</a:t>
                      </a: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400"/>
                        <a:t>Deposit, optional extra policy</a:t>
                      </a:r>
                      <a:endParaRPr lang="en-US" sz="1400">
                        <a:highlight>
                          <a:srgbClr val="FFFF00"/>
                        </a:highligh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400"/>
                        <a:t>Booking site offers damage and liability insurance</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12493663"/>
                  </a:ext>
                </a:extLst>
              </a:tr>
              <a:tr h="469066">
                <a:tc>
                  <a:txBody>
                    <a:bodyPr/>
                    <a:lstStyle/>
                    <a:p>
                      <a:r>
                        <a:rPr lang="en-US" sz="1400"/>
                        <a:t>Cleaning</a:t>
                      </a:r>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a:t>Owner or agent schedules cleaning service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a:t>Booking site can schedule and manage cleaning service</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62647556"/>
                  </a:ext>
                </a:extLst>
              </a:tr>
              <a:tr h="828292">
                <a:tc>
                  <a:txBody>
                    <a:bodyPr/>
                    <a:lstStyle/>
                    <a:p>
                      <a:endParaRPr lang="en-US" sz="160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4">
                        <a:lumMod val="20000"/>
                        <a:lumOff val="80000"/>
                      </a:schemeClr>
                    </a:solidFill>
                  </a:tcPr>
                </a:tc>
                <a:tc>
                  <a:txBody>
                    <a:bodyPr/>
                    <a:lstStyle/>
                    <a:p>
                      <a:pPr marL="342900" indent="-342900" algn="l">
                        <a:buFont typeface="Arial" panose="020B0604020202020204" pitchFamily="34" charset="0"/>
                        <a:buChar char="•"/>
                      </a:pPr>
                      <a:r>
                        <a:rPr lang="en-US" sz="2000" b="1">
                          <a:solidFill>
                            <a:srgbClr val="C00000"/>
                          </a:solidFill>
                        </a:rPr>
                        <a:t>More personal and hands-on</a:t>
                      </a:r>
                    </a:p>
                    <a:p>
                      <a:pPr marL="342900" indent="-342900" algn="l">
                        <a:buFont typeface="Arial" panose="020B0604020202020204" pitchFamily="34" charset="0"/>
                        <a:buChar char="•"/>
                      </a:pPr>
                      <a:r>
                        <a:rPr lang="en-US" sz="2000" b="1">
                          <a:solidFill>
                            <a:srgbClr val="C00000"/>
                          </a:solidFill>
                        </a:rPr>
                        <a:t>Individual owners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4">
                        <a:lumMod val="20000"/>
                        <a:lumOff val="80000"/>
                      </a:schemeClr>
                    </a:solidFill>
                  </a:tcPr>
                </a:tc>
                <a:tc>
                  <a:txBody>
                    <a:bodyPr/>
                    <a:lstStyle/>
                    <a:p>
                      <a:pPr marL="342900" indent="-342900" algn="l">
                        <a:buFont typeface="Arial" panose="020B0604020202020204" pitchFamily="34" charset="0"/>
                        <a:buChar char="•"/>
                      </a:pPr>
                      <a:r>
                        <a:rPr lang="en-US" sz="2000" b="1" dirty="0">
                          <a:solidFill>
                            <a:srgbClr val="C00000"/>
                          </a:solidFill>
                        </a:rPr>
                        <a:t>Automated, handled for you</a:t>
                      </a:r>
                    </a:p>
                    <a:p>
                      <a:pPr marL="342900" indent="-342900" algn="l">
                        <a:buFont typeface="Arial" panose="020B0604020202020204" pitchFamily="34" charset="0"/>
                        <a:buChar char="•"/>
                      </a:pPr>
                      <a:r>
                        <a:rPr lang="en-US" sz="2000" b="1" dirty="0">
                          <a:solidFill>
                            <a:srgbClr val="C00000"/>
                          </a:solidFill>
                        </a:rPr>
                        <a:t>Big business</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905348874"/>
                  </a:ext>
                </a:extLst>
              </a:tr>
            </a:tbl>
          </a:graphicData>
        </a:graphic>
      </p:graphicFrame>
      <p:sp>
        <p:nvSpPr>
          <p:cNvPr id="4" name="Date Placeholder 3">
            <a:extLst>
              <a:ext uri="{FF2B5EF4-FFF2-40B4-BE49-F238E27FC236}">
                <a16:creationId xmlns:a16="http://schemas.microsoft.com/office/drawing/2014/main" id="{53837332-F6F7-5ED0-AB2C-D84788404E04}"/>
              </a:ext>
            </a:extLst>
          </p:cNvPr>
          <p:cNvSpPr>
            <a:spLocks noGrp="1"/>
          </p:cNvSpPr>
          <p:nvPr>
            <p:ph type="dt" sz="half" idx="10"/>
          </p:nvPr>
        </p:nvSpPr>
        <p:spPr/>
        <p:txBody>
          <a:bodyPr/>
          <a:lstStyle/>
          <a:p>
            <a:fld id="{928C5020-AEF4-B944-9EAF-740D07137EB7}" type="datetime1">
              <a:rPr lang="en-US" smtClean="0"/>
              <a:t>12/4/23</a:t>
            </a:fld>
            <a:endParaRPr lang="en-US"/>
          </a:p>
        </p:txBody>
      </p:sp>
      <p:sp>
        <p:nvSpPr>
          <p:cNvPr id="5" name="Footer Placeholder 4">
            <a:extLst>
              <a:ext uri="{FF2B5EF4-FFF2-40B4-BE49-F238E27FC236}">
                <a16:creationId xmlns:a16="http://schemas.microsoft.com/office/drawing/2014/main" id="{87F5CF0A-2B2B-A1D0-E98A-76E82C49BB6B}"/>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C8935F83-091E-F44F-61BE-B19A4D85A515}"/>
              </a:ext>
            </a:extLst>
          </p:cNvPr>
          <p:cNvSpPr>
            <a:spLocks noGrp="1"/>
          </p:cNvSpPr>
          <p:nvPr>
            <p:ph type="sldNum" sz="quarter" idx="12"/>
          </p:nvPr>
        </p:nvSpPr>
        <p:spPr/>
        <p:txBody>
          <a:bodyPr/>
          <a:lstStyle/>
          <a:p>
            <a:fld id="{F17E60C3-7139-9541-B2BD-DC7BC1FB3AD8}" type="slidenum">
              <a:rPr lang="en-US" smtClean="0"/>
              <a:t>13</a:t>
            </a:fld>
            <a:endParaRPr lang="en-US"/>
          </a:p>
        </p:txBody>
      </p:sp>
    </p:spTree>
    <p:extLst>
      <p:ext uri="{BB962C8B-B14F-4D97-AF65-F5344CB8AC3E}">
        <p14:creationId xmlns:p14="http://schemas.microsoft.com/office/powerpoint/2010/main" val="2429386781"/>
      </p:ext>
    </p:extLst>
  </p:cSld>
  <p:clrMapOvr>
    <a:masterClrMapping/>
  </p:clrMapOvr>
  <mc:AlternateContent xmlns:mc="http://schemas.openxmlformats.org/markup-compatibility/2006" xmlns:p14="http://schemas.microsoft.com/office/powerpoint/2010/main">
    <mc:Choice Requires="p14">
      <p:transition spd="slow" p14:dur="2000" advTm="136550"/>
    </mc:Choice>
    <mc:Fallback xmlns="">
      <p:transition spd="slow" advTm="1365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C215-8BB0-4A5D-4CB4-913B521F1D92}"/>
              </a:ext>
            </a:extLst>
          </p:cNvPr>
          <p:cNvSpPr>
            <a:spLocks noGrp="1"/>
          </p:cNvSpPr>
          <p:nvPr>
            <p:ph type="title"/>
          </p:nvPr>
        </p:nvSpPr>
        <p:spPr>
          <a:xfrm>
            <a:off x="838200" y="136527"/>
            <a:ext cx="10726271" cy="1325563"/>
          </a:xfrm>
        </p:spPr>
        <p:txBody>
          <a:bodyPr/>
          <a:lstStyle/>
          <a:p>
            <a:r>
              <a:rPr lang="en-US">
                <a:solidFill>
                  <a:srgbClr val="C00000"/>
                </a:solidFill>
              </a:rPr>
              <a:t>STRs:</a:t>
            </a:r>
            <a:r>
              <a:rPr lang="en-US"/>
              <a:t> Not just mom and pop owners, investors coming in.</a:t>
            </a:r>
          </a:p>
        </p:txBody>
      </p:sp>
      <p:sp>
        <p:nvSpPr>
          <p:cNvPr id="11" name="TextBox 10">
            <a:extLst>
              <a:ext uri="{FF2B5EF4-FFF2-40B4-BE49-F238E27FC236}">
                <a16:creationId xmlns:a16="http://schemas.microsoft.com/office/drawing/2014/main" id="{24D738A8-F2D0-FB73-5881-BFD5F7F6AC46}"/>
              </a:ext>
            </a:extLst>
          </p:cNvPr>
          <p:cNvSpPr txBox="1"/>
          <p:nvPr/>
        </p:nvSpPr>
        <p:spPr>
          <a:xfrm>
            <a:off x="698003" y="1732058"/>
            <a:ext cx="7653696" cy="3891835"/>
          </a:xfrm>
          <a:prstGeom prst="rect">
            <a:avLst/>
          </a:prstGeom>
          <a:noFill/>
        </p:spPr>
        <p:txBody>
          <a:bodyPr wrap="square" rtlCol="0">
            <a:spAutoFit/>
          </a:bodyPr>
          <a:lstStyle/>
          <a:p>
            <a:r>
              <a:rPr lang="en-US" sz="2000" b="1" dirty="0"/>
              <a:t>Currently, </a:t>
            </a:r>
          </a:p>
          <a:p>
            <a:pPr marL="515938" indent="-279400">
              <a:lnSpc>
                <a:spcPct val="150000"/>
              </a:lnSpc>
              <a:buFont typeface="Arial" panose="020B0604020202020204" pitchFamily="34" charset="0"/>
              <a:buChar char="•"/>
            </a:pPr>
            <a:r>
              <a:rPr lang="en-US" sz="2000" dirty="0"/>
              <a:t>11% of STRs are owned by business entities.</a:t>
            </a:r>
          </a:p>
          <a:p>
            <a:pPr marL="515938" indent="-279400">
              <a:lnSpc>
                <a:spcPct val="150000"/>
              </a:lnSpc>
              <a:buFont typeface="Arial" panose="020B0604020202020204" pitchFamily="34" charset="0"/>
              <a:buChar char="•"/>
            </a:pPr>
            <a:r>
              <a:rPr lang="en-US" sz="2000" dirty="0"/>
              <a:t>10% of owners own more than one STR in Washoe Tahoe.</a:t>
            </a:r>
            <a:br>
              <a:rPr lang="en-US" sz="2000" dirty="0"/>
            </a:br>
            <a:endParaRPr lang="en-US" sz="2000" b="1" dirty="0"/>
          </a:p>
          <a:p>
            <a:r>
              <a:rPr lang="en-US" sz="2000" b="1" dirty="0"/>
              <a:t>We expect more investors will be buying up properties, as</a:t>
            </a:r>
            <a:r>
              <a:rPr lang="en-US" sz="2000" dirty="0"/>
              <a:t>:</a:t>
            </a:r>
          </a:p>
          <a:p>
            <a:pPr marL="515938" indent="-279400">
              <a:lnSpc>
                <a:spcPct val="150000"/>
              </a:lnSpc>
              <a:buFont typeface="Arial" panose="020B0604020202020204" pitchFamily="34" charset="0"/>
              <a:buChar char="•"/>
            </a:pPr>
            <a:r>
              <a:rPr lang="en-US" sz="2000" dirty="0"/>
              <a:t>Housing prices continue to rise.</a:t>
            </a:r>
          </a:p>
          <a:p>
            <a:pPr marL="515938" indent="-279400">
              <a:lnSpc>
                <a:spcPct val="150000"/>
              </a:lnSpc>
              <a:buFont typeface="Arial" panose="020B0604020202020204" pitchFamily="34" charset="0"/>
              <a:buChar char="•"/>
            </a:pPr>
            <a:r>
              <a:rPr lang="en-US" sz="2000" dirty="0"/>
              <a:t>Online vacation rental business expands.</a:t>
            </a:r>
          </a:p>
          <a:p>
            <a:pPr marL="515938" indent="-279400">
              <a:lnSpc>
                <a:spcPct val="150000"/>
              </a:lnSpc>
              <a:buFont typeface="Arial" panose="020B0604020202020204" pitchFamily="34" charset="0"/>
              <a:buChar char="•"/>
            </a:pPr>
            <a:r>
              <a:rPr lang="en-US" sz="2000" dirty="0"/>
              <a:t>Long-time residents get fed up and leave (creates a vicious cycle).</a:t>
            </a:r>
          </a:p>
          <a:p>
            <a:pPr marL="515938" indent="-279400">
              <a:lnSpc>
                <a:spcPct val="150000"/>
              </a:lnSpc>
              <a:buFont typeface="Arial" panose="020B0604020202020204" pitchFamily="34" charset="0"/>
              <a:buChar char="•"/>
            </a:pPr>
            <a:r>
              <a:rPr lang="en-US" sz="2000" dirty="0"/>
              <a:t>Washoe Tahoe remains the only area in Tahoe without an STR cap.</a:t>
            </a:r>
          </a:p>
        </p:txBody>
      </p:sp>
      <p:pic>
        <p:nvPicPr>
          <p:cNvPr id="13" name="Picture 12">
            <a:extLst>
              <a:ext uri="{FF2B5EF4-FFF2-40B4-BE49-F238E27FC236}">
                <a16:creationId xmlns:a16="http://schemas.microsoft.com/office/drawing/2014/main" id="{83DA2CEF-3149-B724-2577-3B85086F8769}"/>
              </a:ext>
            </a:extLst>
          </p:cNvPr>
          <p:cNvPicPr>
            <a:picLocks noChangeAspect="1"/>
          </p:cNvPicPr>
          <p:nvPr/>
        </p:nvPicPr>
        <p:blipFill rotWithShape="1">
          <a:blip r:embed="rId3"/>
          <a:srcRect l="12535" t="20762" r="17538" b="15476"/>
          <a:stretch/>
        </p:blipFill>
        <p:spPr>
          <a:xfrm>
            <a:off x="8520097" y="1632963"/>
            <a:ext cx="3209860" cy="4090025"/>
          </a:xfrm>
          <a:prstGeom prst="rect">
            <a:avLst/>
          </a:prstGeom>
        </p:spPr>
      </p:pic>
      <p:sp>
        <p:nvSpPr>
          <p:cNvPr id="16" name="Freeform 15">
            <a:extLst>
              <a:ext uri="{FF2B5EF4-FFF2-40B4-BE49-F238E27FC236}">
                <a16:creationId xmlns:a16="http://schemas.microsoft.com/office/drawing/2014/main" id="{A72F7D6D-45D6-2A43-F0DF-62393DA74BA0}"/>
              </a:ext>
            </a:extLst>
          </p:cNvPr>
          <p:cNvSpPr/>
          <p:nvPr/>
        </p:nvSpPr>
        <p:spPr>
          <a:xfrm>
            <a:off x="8986260" y="1936001"/>
            <a:ext cx="2277534" cy="3623734"/>
          </a:xfrm>
          <a:custGeom>
            <a:avLst/>
            <a:gdLst>
              <a:gd name="connsiteX0" fmla="*/ 1549400 w 2277534"/>
              <a:gd name="connsiteY0" fmla="*/ 0 h 3623734"/>
              <a:gd name="connsiteX1" fmla="*/ 1456267 w 2277534"/>
              <a:gd name="connsiteY1" fmla="*/ 50800 h 3623734"/>
              <a:gd name="connsiteX2" fmla="*/ 1413934 w 2277534"/>
              <a:gd name="connsiteY2" fmla="*/ 211667 h 3623734"/>
              <a:gd name="connsiteX3" fmla="*/ 1354667 w 2277534"/>
              <a:gd name="connsiteY3" fmla="*/ 211667 h 3623734"/>
              <a:gd name="connsiteX4" fmla="*/ 1219200 w 2277534"/>
              <a:gd name="connsiteY4" fmla="*/ 160867 h 3623734"/>
              <a:gd name="connsiteX5" fmla="*/ 982134 w 2277534"/>
              <a:gd name="connsiteY5" fmla="*/ 143934 h 3623734"/>
              <a:gd name="connsiteX6" fmla="*/ 846667 w 2277534"/>
              <a:gd name="connsiteY6" fmla="*/ 160867 h 3623734"/>
              <a:gd name="connsiteX7" fmla="*/ 829734 w 2277534"/>
              <a:gd name="connsiteY7" fmla="*/ 237067 h 3623734"/>
              <a:gd name="connsiteX8" fmla="*/ 736600 w 2277534"/>
              <a:gd name="connsiteY8" fmla="*/ 279400 h 3623734"/>
              <a:gd name="connsiteX9" fmla="*/ 677334 w 2277534"/>
              <a:gd name="connsiteY9" fmla="*/ 389467 h 3623734"/>
              <a:gd name="connsiteX10" fmla="*/ 702734 w 2277534"/>
              <a:gd name="connsiteY10" fmla="*/ 465667 h 3623734"/>
              <a:gd name="connsiteX11" fmla="*/ 635000 w 2277534"/>
              <a:gd name="connsiteY11" fmla="*/ 558800 h 3623734"/>
              <a:gd name="connsiteX12" fmla="*/ 567267 w 2277534"/>
              <a:gd name="connsiteY12" fmla="*/ 609600 h 3623734"/>
              <a:gd name="connsiteX13" fmla="*/ 567267 w 2277534"/>
              <a:gd name="connsiteY13" fmla="*/ 609600 h 3623734"/>
              <a:gd name="connsiteX14" fmla="*/ 397934 w 2277534"/>
              <a:gd name="connsiteY14" fmla="*/ 745067 h 3623734"/>
              <a:gd name="connsiteX15" fmla="*/ 237067 w 2277534"/>
              <a:gd name="connsiteY15" fmla="*/ 889000 h 3623734"/>
              <a:gd name="connsiteX16" fmla="*/ 194734 w 2277534"/>
              <a:gd name="connsiteY16" fmla="*/ 1016000 h 3623734"/>
              <a:gd name="connsiteX17" fmla="*/ 135467 w 2277534"/>
              <a:gd name="connsiteY17" fmla="*/ 1210734 h 3623734"/>
              <a:gd name="connsiteX18" fmla="*/ 76200 w 2277534"/>
              <a:gd name="connsiteY18" fmla="*/ 1295400 h 3623734"/>
              <a:gd name="connsiteX19" fmla="*/ 25400 w 2277534"/>
              <a:gd name="connsiteY19" fmla="*/ 1354667 h 3623734"/>
              <a:gd name="connsiteX20" fmla="*/ 0 w 2277534"/>
              <a:gd name="connsiteY20" fmla="*/ 1481667 h 3623734"/>
              <a:gd name="connsiteX21" fmla="*/ 33867 w 2277534"/>
              <a:gd name="connsiteY21" fmla="*/ 1591734 h 3623734"/>
              <a:gd name="connsiteX22" fmla="*/ 0 w 2277534"/>
              <a:gd name="connsiteY22" fmla="*/ 1701800 h 3623734"/>
              <a:gd name="connsiteX23" fmla="*/ 16934 w 2277534"/>
              <a:gd name="connsiteY23" fmla="*/ 1820334 h 3623734"/>
              <a:gd name="connsiteX24" fmla="*/ 160867 w 2277534"/>
              <a:gd name="connsiteY24" fmla="*/ 2057400 h 3623734"/>
              <a:gd name="connsiteX25" fmla="*/ 279400 w 2277534"/>
              <a:gd name="connsiteY25" fmla="*/ 2142067 h 3623734"/>
              <a:gd name="connsiteX26" fmla="*/ 381000 w 2277534"/>
              <a:gd name="connsiteY26" fmla="*/ 2252134 h 3623734"/>
              <a:gd name="connsiteX27" fmla="*/ 372534 w 2277534"/>
              <a:gd name="connsiteY27" fmla="*/ 2319867 h 3623734"/>
              <a:gd name="connsiteX28" fmla="*/ 347134 w 2277534"/>
              <a:gd name="connsiteY28" fmla="*/ 2413000 h 3623734"/>
              <a:gd name="connsiteX29" fmla="*/ 381000 w 2277534"/>
              <a:gd name="connsiteY29" fmla="*/ 2506134 h 3623734"/>
              <a:gd name="connsiteX30" fmla="*/ 313267 w 2277534"/>
              <a:gd name="connsiteY30" fmla="*/ 2607734 h 3623734"/>
              <a:gd name="connsiteX31" fmla="*/ 355600 w 2277534"/>
              <a:gd name="connsiteY31" fmla="*/ 2692400 h 3623734"/>
              <a:gd name="connsiteX32" fmla="*/ 431800 w 2277534"/>
              <a:gd name="connsiteY32" fmla="*/ 2794000 h 3623734"/>
              <a:gd name="connsiteX33" fmla="*/ 508000 w 2277534"/>
              <a:gd name="connsiteY33" fmla="*/ 2929467 h 3623734"/>
              <a:gd name="connsiteX34" fmla="*/ 541867 w 2277534"/>
              <a:gd name="connsiteY34" fmla="*/ 3056467 h 3623734"/>
              <a:gd name="connsiteX35" fmla="*/ 541867 w 2277534"/>
              <a:gd name="connsiteY35" fmla="*/ 3141134 h 3623734"/>
              <a:gd name="connsiteX36" fmla="*/ 508000 w 2277534"/>
              <a:gd name="connsiteY36" fmla="*/ 3225800 h 3623734"/>
              <a:gd name="connsiteX37" fmla="*/ 482600 w 2277534"/>
              <a:gd name="connsiteY37" fmla="*/ 3386667 h 3623734"/>
              <a:gd name="connsiteX38" fmla="*/ 524934 w 2277534"/>
              <a:gd name="connsiteY38" fmla="*/ 3445934 h 3623734"/>
              <a:gd name="connsiteX39" fmla="*/ 677334 w 2277534"/>
              <a:gd name="connsiteY39" fmla="*/ 3445934 h 3623734"/>
              <a:gd name="connsiteX40" fmla="*/ 821267 w 2277534"/>
              <a:gd name="connsiteY40" fmla="*/ 3437467 h 3623734"/>
              <a:gd name="connsiteX41" fmla="*/ 905934 w 2277534"/>
              <a:gd name="connsiteY41" fmla="*/ 3496734 h 3623734"/>
              <a:gd name="connsiteX42" fmla="*/ 1007534 w 2277534"/>
              <a:gd name="connsiteY42" fmla="*/ 3589867 h 3623734"/>
              <a:gd name="connsiteX43" fmla="*/ 1337734 w 2277534"/>
              <a:gd name="connsiteY43" fmla="*/ 3623734 h 3623734"/>
              <a:gd name="connsiteX44" fmla="*/ 1574800 w 2277534"/>
              <a:gd name="connsiteY44" fmla="*/ 3572934 h 3623734"/>
              <a:gd name="connsiteX45" fmla="*/ 1761067 w 2277534"/>
              <a:gd name="connsiteY45" fmla="*/ 3513667 h 3623734"/>
              <a:gd name="connsiteX46" fmla="*/ 1981200 w 2277534"/>
              <a:gd name="connsiteY46" fmla="*/ 3344334 h 3623734"/>
              <a:gd name="connsiteX47" fmla="*/ 2082800 w 2277534"/>
              <a:gd name="connsiteY47" fmla="*/ 3166534 h 3623734"/>
              <a:gd name="connsiteX48" fmla="*/ 2099734 w 2277534"/>
              <a:gd name="connsiteY48" fmla="*/ 3005667 h 3623734"/>
              <a:gd name="connsiteX49" fmla="*/ 2048934 w 2277534"/>
              <a:gd name="connsiteY49" fmla="*/ 2870200 h 3623734"/>
              <a:gd name="connsiteX50" fmla="*/ 2015067 w 2277534"/>
              <a:gd name="connsiteY50" fmla="*/ 2785534 h 3623734"/>
              <a:gd name="connsiteX51" fmla="*/ 2074334 w 2277534"/>
              <a:gd name="connsiteY51" fmla="*/ 2734734 h 3623734"/>
              <a:gd name="connsiteX52" fmla="*/ 2057400 w 2277534"/>
              <a:gd name="connsiteY52" fmla="*/ 2531534 h 3623734"/>
              <a:gd name="connsiteX53" fmla="*/ 2065867 w 2277534"/>
              <a:gd name="connsiteY53" fmla="*/ 2294467 h 3623734"/>
              <a:gd name="connsiteX54" fmla="*/ 2099734 w 2277534"/>
              <a:gd name="connsiteY54" fmla="*/ 2209800 h 3623734"/>
              <a:gd name="connsiteX55" fmla="*/ 2108200 w 2277534"/>
              <a:gd name="connsiteY55" fmla="*/ 2057400 h 3623734"/>
              <a:gd name="connsiteX56" fmla="*/ 2150534 w 2277534"/>
              <a:gd name="connsiteY56" fmla="*/ 1862667 h 3623734"/>
              <a:gd name="connsiteX57" fmla="*/ 2159000 w 2277534"/>
              <a:gd name="connsiteY57" fmla="*/ 1718734 h 3623734"/>
              <a:gd name="connsiteX58" fmla="*/ 2116667 w 2277534"/>
              <a:gd name="connsiteY58" fmla="*/ 1651000 h 3623734"/>
              <a:gd name="connsiteX59" fmla="*/ 2065867 w 2277534"/>
              <a:gd name="connsiteY59" fmla="*/ 1608667 h 3623734"/>
              <a:gd name="connsiteX60" fmla="*/ 2006600 w 2277534"/>
              <a:gd name="connsiteY60" fmla="*/ 1532467 h 3623734"/>
              <a:gd name="connsiteX61" fmla="*/ 2074334 w 2277534"/>
              <a:gd name="connsiteY61" fmla="*/ 1430867 h 3623734"/>
              <a:gd name="connsiteX62" fmla="*/ 2159000 w 2277534"/>
              <a:gd name="connsiteY62" fmla="*/ 1261534 h 3623734"/>
              <a:gd name="connsiteX63" fmla="*/ 2226734 w 2277534"/>
              <a:gd name="connsiteY63" fmla="*/ 1075267 h 3623734"/>
              <a:gd name="connsiteX64" fmla="*/ 2277534 w 2277534"/>
              <a:gd name="connsiteY64" fmla="*/ 863600 h 3623734"/>
              <a:gd name="connsiteX65" fmla="*/ 2269067 w 2277534"/>
              <a:gd name="connsiteY65" fmla="*/ 694267 h 3623734"/>
              <a:gd name="connsiteX66" fmla="*/ 2243667 w 2277534"/>
              <a:gd name="connsiteY66" fmla="*/ 626534 h 3623734"/>
              <a:gd name="connsiteX67" fmla="*/ 2252134 w 2277534"/>
              <a:gd name="connsiteY67" fmla="*/ 567267 h 3623734"/>
              <a:gd name="connsiteX68" fmla="*/ 2260600 w 2277534"/>
              <a:gd name="connsiteY68" fmla="*/ 414867 h 3623734"/>
              <a:gd name="connsiteX69" fmla="*/ 2235200 w 2277534"/>
              <a:gd name="connsiteY69" fmla="*/ 313267 h 36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277534" h="3623734">
                <a:moveTo>
                  <a:pt x="1549400" y="0"/>
                </a:moveTo>
                <a:lnTo>
                  <a:pt x="1456267" y="50800"/>
                </a:lnTo>
                <a:lnTo>
                  <a:pt x="1413934" y="211667"/>
                </a:lnTo>
                <a:lnTo>
                  <a:pt x="1354667" y="211667"/>
                </a:lnTo>
                <a:lnTo>
                  <a:pt x="1219200" y="160867"/>
                </a:lnTo>
                <a:lnTo>
                  <a:pt x="982134" y="143934"/>
                </a:lnTo>
                <a:lnTo>
                  <a:pt x="846667" y="160867"/>
                </a:lnTo>
                <a:lnTo>
                  <a:pt x="829734" y="237067"/>
                </a:lnTo>
                <a:lnTo>
                  <a:pt x="736600" y="279400"/>
                </a:lnTo>
                <a:lnTo>
                  <a:pt x="677334" y="389467"/>
                </a:lnTo>
                <a:lnTo>
                  <a:pt x="702734" y="465667"/>
                </a:lnTo>
                <a:lnTo>
                  <a:pt x="635000" y="558800"/>
                </a:lnTo>
                <a:lnTo>
                  <a:pt x="567267" y="609600"/>
                </a:lnTo>
                <a:lnTo>
                  <a:pt x="567267" y="609600"/>
                </a:lnTo>
                <a:lnTo>
                  <a:pt x="397934" y="745067"/>
                </a:lnTo>
                <a:lnTo>
                  <a:pt x="237067" y="889000"/>
                </a:lnTo>
                <a:lnTo>
                  <a:pt x="194734" y="1016000"/>
                </a:lnTo>
                <a:lnTo>
                  <a:pt x="135467" y="1210734"/>
                </a:lnTo>
                <a:lnTo>
                  <a:pt x="76200" y="1295400"/>
                </a:lnTo>
                <a:lnTo>
                  <a:pt x="25400" y="1354667"/>
                </a:lnTo>
                <a:lnTo>
                  <a:pt x="0" y="1481667"/>
                </a:lnTo>
                <a:lnTo>
                  <a:pt x="33867" y="1591734"/>
                </a:lnTo>
                <a:lnTo>
                  <a:pt x="0" y="1701800"/>
                </a:lnTo>
                <a:lnTo>
                  <a:pt x="16934" y="1820334"/>
                </a:lnTo>
                <a:lnTo>
                  <a:pt x="160867" y="2057400"/>
                </a:lnTo>
                <a:lnTo>
                  <a:pt x="279400" y="2142067"/>
                </a:lnTo>
                <a:lnTo>
                  <a:pt x="381000" y="2252134"/>
                </a:lnTo>
                <a:lnTo>
                  <a:pt x="372534" y="2319867"/>
                </a:lnTo>
                <a:lnTo>
                  <a:pt x="347134" y="2413000"/>
                </a:lnTo>
                <a:lnTo>
                  <a:pt x="381000" y="2506134"/>
                </a:lnTo>
                <a:lnTo>
                  <a:pt x="313267" y="2607734"/>
                </a:lnTo>
                <a:lnTo>
                  <a:pt x="355600" y="2692400"/>
                </a:lnTo>
                <a:lnTo>
                  <a:pt x="431800" y="2794000"/>
                </a:lnTo>
                <a:lnTo>
                  <a:pt x="508000" y="2929467"/>
                </a:lnTo>
                <a:lnTo>
                  <a:pt x="541867" y="3056467"/>
                </a:lnTo>
                <a:lnTo>
                  <a:pt x="541867" y="3141134"/>
                </a:lnTo>
                <a:lnTo>
                  <a:pt x="508000" y="3225800"/>
                </a:lnTo>
                <a:lnTo>
                  <a:pt x="482600" y="3386667"/>
                </a:lnTo>
                <a:lnTo>
                  <a:pt x="524934" y="3445934"/>
                </a:lnTo>
                <a:lnTo>
                  <a:pt x="677334" y="3445934"/>
                </a:lnTo>
                <a:lnTo>
                  <a:pt x="821267" y="3437467"/>
                </a:lnTo>
                <a:lnTo>
                  <a:pt x="905934" y="3496734"/>
                </a:lnTo>
                <a:lnTo>
                  <a:pt x="1007534" y="3589867"/>
                </a:lnTo>
                <a:lnTo>
                  <a:pt x="1337734" y="3623734"/>
                </a:lnTo>
                <a:lnTo>
                  <a:pt x="1574800" y="3572934"/>
                </a:lnTo>
                <a:lnTo>
                  <a:pt x="1761067" y="3513667"/>
                </a:lnTo>
                <a:lnTo>
                  <a:pt x="1981200" y="3344334"/>
                </a:lnTo>
                <a:lnTo>
                  <a:pt x="2082800" y="3166534"/>
                </a:lnTo>
                <a:lnTo>
                  <a:pt x="2099734" y="3005667"/>
                </a:lnTo>
                <a:lnTo>
                  <a:pt x="2048934" y="2870200"/>
                </a:lnTo>
                <a:lnTo>
                  <a:pt x="2015067" y="2785534"/>
                </a:lnTo>
                <a:lnTo>
                  <a:pt x="2074334" y="2734734"/>
                </a:lnTo>
                <a:lnTo>
                  <a:pt x="2057400" y="2531534"/>
                </a:lnTo>
                <a:lnTo>
                  <a:pt x="2065867" y="2294467"/>
                </a:lnTo>
                <a:cubicBezTo>
                  <a:pt x="2093483" y="2220825"/>
                  <a:pt x="2080483" y="2248301"/>
                  <a:pt x="2099734" y="2209800"/>
                </a:cubicBezTo>
                <a:lnTo>
                  <a:pt x="2108200" y="2057400"/>
                </a:lnTo>
                <a:lnTo>
                  <a:pt x="2150534" y="1862667"/>
                </a:lnTo>
                <a:lnTo>
                  <a:pt x="2159000" y="1718734"/>
                </a:lnTo>
                <a:lnTo>
                  <a:pt x="2116667" y="1651000"/>
                </a:lnTo>
                <a:lnTo>
                  <a:pt x="2065867" y="1608667"/>
                </a:lnTo>
                <a:lnTo>
                  <a:pt x="2006600" y="1532467"/>
                </a:lnTo>
                <a:lnTo>
                  <a:pt x="2074334" y="1430867"/>
                </a:lnTo>
                <a:lnTo>
                  <a:pt x="2159000" y="1261534"/>
                </a:lnTo>
                <a:lnTo>
                  <a:pt x="2226734" y="1075267"/>
                </a:lnTo>
                <a:lnTo>
                  <a:pt x="2277534" y="863600"/>
                </a:lnTo>
                <a:lnTo>
                  <a:pt x="2269067" y="694267"/>
                </a:lnTo>
                <a:lnTo>
                  <a:pt x="2243667" y="626534"/>
                </a:lnTo>
                <a:lnTo>
                  <a:pt x="2252134" y="567267"/>
                </a:lnTo>
                <a:lnTo>
                  <a:pt x="2260600" y="414867"/>
                </a:lnTo>
                <a:lnTo>
                  <a:pt x="2235200" y="313267"/>
                </a:lnTo>
              </a:path>
            </a:pathLst>
          </a:cu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16DEB902-230C-9796-76EB-5E1E3EFBD046}"/>
              </a:ext>
            </a:extLst>
          </p:cNvPr>
          <p:cNvSpPr/>
          <p:nvPr/>
        </p:nvSpPr>
        <p:spPr>
          <a:xfrm>
            <a:off x="10540539" y="1903097"/>
            <a:ext cx="651933" cy="321733"/>
          </a:xfrm>
          <a:custGeom>
            <a:avLst/>
            <a:gdLst>
              <a:gd name="connsiteX0" fmla="*/ 0 w 651933"/>
              <a:gd name="connsiteY0" fmla="*/ 50800 h 321733"/>
              <a:gd name="connsiteX1" fmla="*/ 118533 w 651933"/>
              <a:gd name="connsiteY1" fmla="*/ 0 h 321733"/>
              <a:gd name="connsiteX2" fmla="*/ 304800 w 651933"/>
              <a:gd name="connsiteY2" fmla="*/ 25400 h 321733"/>
              <a:gd name="connsiteX3" fmla="*/ 381000 w 651933"/>
              <a:gd name="connsiteY3" fmla="*/ 33867 h 321733"/>
              <a:gd name="connsiteX4" fmla="*/ 524933 w 651933"/>
              <a:gd name="connsiteY4" fmla="*/ 118533 h 321733"/>
              <a:gd name="connsiteX5" fmla="*/ 618066 w 651933"/>
              <a:gd name="connsiteY5" fmla="*/ 194733 h 321733"/>
              <a:gd name="connsiteX6" fmla="*/ 651933 w 651933"/>
              <a:gd name="connsiteY6" fmla="*/ 287867 h 321733"/>
              <a:gd name="connsiteX7" fmla="*/ 651933 w 651933"/>
              <a:gd name="connsiteY7" fmla="*/ 321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933" h="321733">
                <a:moveTo>
                  <a:pt x="0" y="50800"/>
                </a:moveTo>
                <a:lnTo>
                  <a:pt x="118533" y="0"/>
                </a:lnTo>
                <a:lnTo>
                  <a:pt x="304800" y="25400"/>
                </a:lnTo>
                <a:lnTo>
                  <a:pt x="381000" y="33867"/>
                </a:lnTo>
                <a:lnTo>
                  <a:pt x="524933" y="118533"/>
                </a:lnTo>
                <a:lnTo>
                  <a:pt x="618066" y="194733"/>
                </a:lnTo>
                <a:lnTo>
                  <a:pt x="651933" y="287867"/>
                </a:lnTo>
                <a:lnTo>
                  <a:pt x="651933" y="321733"/>
                </a:lnTo>
              </a:path>
            </a:pathLst>
          </a:custGeom>
          <a:noFill/>
          <a:ln w="1270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BC47C0-A5BE-5E93-361B-CD53CFC8AE94}"/>
              </a:ext>
            </a:extLst>
          </p:cNvPr>
          <p:cNvSpPr>
            <a:spLocks noGrp="1"/>
          </p:cNvSpPr>
          <p:nvPr>
            <p:ph type="dt" sz="half" idx="10"/>
          </p:nvPr>
        </p:nvSpPr>
        <p:spPr/>
        <p:txBody>
          <a:bodyPr/>
          <a:lstStyle/>
          <a:p>
            <a:fld id="{E17E59BC-D66E-704E-9B71-E28ADE0242C9}" type="datetime1">
              <a:rPr lang="en-US" smtClean="0"/>
              <a:t>12/4/23</a:t>
            </a:fld>
            <a:endParaRPr lang="en-US"/>
          </a:p>
        </p:txBody>
      </p:sp>
      <p:sp>
        <p:nvSpPr>
          <p:cNvPr id="4" name="Footer Placeholder 3">
            <a:extLst>
              <a:ext uri="{FF2B5EF4-FFF2-40B4-BE49-F238E27FC236}">
                <a16:creationId xmlns:a16="http://schemas.microsoft.com/office/drawing/2014/main" id="{D3203DE3-8C53-CC1A-9632-F8070619D921}"/>
              </a:ext>
            </a:extLst>
          </p:cNvPr>
          <p:cNvSpPr>
            <a:spLocks noGrp="1"/>
          </p:cNvSpPr>
          <p:nvPr>
            <p:ph type="ftr" sz="quarter" idx="11"/>
          </p:nvPr>
        </p:nvSpPr>
        <p:spPr/>
        <p:txBody>
          <a:bodyPr/>
          <a:lstStyle/>
          <a:p>
            <a:r>
              <a:rPr lang="en-US"/>
              <a:t>Incline Village / Crystal Bay CAB</a:t>
            </a:r>
          </a:p>
        </p:txBody>
      </p:sp>
      <p:sp>
        <p:nvSpPr>
          <p:cNvPr id="5" name="Slide Number Placeholder 4">
            <a:extLst>
              <a:ext uri="{FF2B5EF4-FFF2-40B4-BE49-F238E27FC236}">
                <a16:creationId xmlns:a16="http://schemas.microsoft.com/office/drawing/2014/main" id="{80278AA6-6CDB-42E2-A6B9-C9ED00AB6EAE}"/>
              </a:ext>
            </a:extLst>
          </p:cNvPr>
          <p:cNvSpPr>
            <a:spLocks noGrp="1"/>
          </p:cNvSpPr>
          <p:nvPr>
            <p:ph type="sldNum" sz="quarter" idx="12"/>
          </p:nvPr>
        </p:nvSpPr>
        <p:spPr/>
        <p:txBody>
          <a:bodyPr/>
          <a:lstStyle/>
          <a:p>
            <a:fld id="{F17E60C3-7139-9541-B2BD-DC7BC1FB3AD8}" type="slidenum">
              <a:rPr lang="en-US" smtClean="0"/>
              <a:t>14</a:t>
            </a:fld>
            <a:endParaRPr lang="en-US"/>
          </a:p>
        </p:txBody>
      </p:sp>
    </p:spTree>
    <p:extLst>
      <p:ext uri="{BB962C8B-B14F-4D97-AF65-F5344CB8AC3E}">
        <p14:creationId xmlns:p14="http://schemas.microsoft.com/office/powerpoint/2010/main" val="3322972015"/>
      </p:ext>
    </p:extLst>
  </p:cSld>
  <p:clrMapOvr>
    <a:masterClrMapping/>
  </p:clrMapOvr>
  <mc:AlternateContent xmlns:mc="http://schemas.openxmlformats.org/markup-compatibility/2006" xmlns:p14="http://schemas.microsoft.com/office/powerpoint/2010/main">
    <mc:Choice Requires="p14">
      <p:transition spd="slow" p14:dur="2000" advTm="157940"/>
    </mc:Choice>
    <mc:Fallback xmlns="">
      <p:transition spd="slow" advTm="1579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9C849E-D669-24D5-35D3-9C1AE1C20A93}"/>
              </a:ext>
            </a:extLst>
          </p:cNvPr>
          <p:cNvSpPr>
            <a:spLocks noGrp="1"/>
          </p:cNvSpPr>
          <p:nvPr>
            <p:ph type="title"/>
          </p:nvPr>
        </p:nvSpPr>
        <p:spPr>
          <a:xfrm>
            <a:off x="1555407" y="315204"/>
            <a:ext cx="10636595" cy="795131"/>
          </a:xfrm>
        </p:spPr>
        <p:txBody>
          <a:bodyPr/>
          <a:lstStyle/>
          <a:p>
            <a:r>
              <a:rPr lang="en-US">
                <a:solidFill>
                  <a:srgbClr val="C00000"/>
                </a:solidFill>
              </a:rPr>
              <a:t>STRs: </a:t>
            </a:r>
            <a:r>
              <a:rPr lang="en-US"/>
              <a:t>What about the property rights of neighbors?</a:t>
            </a:r>
          </a:p>
        </p:txBody>
      </p:sp>
      <p:sp>
        <p:nvSpPr>
          <p:cNvPr id="6" name="Text Placeholder 5">
            <a:extLst>
              <a:ext uri="{FF2B5EF4-FFF2-40B4-BE49-F238E27FC236}">
                <a16:creationId xmlns:a16="http://schemas.microsoft.com/office/drawing/2014/main" id="{5C5FEBCD-4006-345D-159E-46C33E2A129D}"/>
              </a:ext>
            </a:extLst>
          </p:cNvPr>
          <p:cNvSpPr>
            <a:spLocks noGrp="1"/>
          </p:cNvSpPr>
          <p:nvPr>
            <p:ph type="body" sz="half" idx="2"/>
          </p:nvPr>
        </p:nvSpPr>
        <p:spPr>
          <a:xfrm>
            <a:off x="445072" y="3511040"/>
            <a:ext cx="5678523" cy="2903665"/>
          </a:xfrm>
        </p:spPr>
        <p:txBody>
          <a:bodyPr>
            <a:noAutofit/>
          </a:bodyPr>
          <a:lstStyle/>
          <a:p>
            <a:pPr marL="285750" indent="-285750">
              <a:buFont typeface="Arial" panose="020B0604020202020204" pitchFamily="34" charset="0"/>
              <a:buChar char="•"/>
            </a:pPr>
            <a:r>
              <a:rPr lang="en-US" dirty="0"/>
              <a:t>Nuisance factor</a:t>
            </a:r>
          </a:p>
          <a:p>
            <a:pPr marL="742950" lvl="1" indent="-285750">
              <a:buFont typeface="Arial" panose="020B0604020202020204" pitchFamily="34" charset="0"/>
              <a:buChar char="•"/>
            </a:pPr>
            <a:r>
              <a:rPr lang="en-US" sz="1600" b="1" i="1" dirty="0"/>
              <a:t>Unrelenting</a:t>
            </a:r>
            <a:r>
              <a:rPr lang="en-US" sz="1600" dirty="0"/>
              <a:t> noise, disorderly conduct, trash, parking – unsupervised hotel</a:t>
            </a:r>
          </a:p>
          <a:p>
            <a:pPr marL="742950" lvl="1" indent="-285750">
              <a:buFont typeface="Arial" panose="020B0604020202020204" pitchFamily="34" charset="0"/>
              <a:buChar char="•"/>
            </a:pPr>
            <a:r>
              <a:rPr lang="en-US" sz="1600" dirty="0"/>
              <a:t>Lack of enforcement – burden on neighbor to document and file complaint</a:t>
            </a:r>
          </a:p>
          <a:p>
            <a:pPr marL="742950" lvl="1" indent="-285750">
              <a:buFont typeface="Arial" panose="020B0604020202020204" pitchFamily="34" charset="0"/>
              <a:buChar char="•"/>
            </a:pPr>
            <a:r>
              <a:rPr lang="en-US" sz="1600" dirty="0"/>
              <a:t>Neighbors receive no compensation.</a:t>
            </a:r>
          </a:p>
          <a:p>
            <a:pPr marL="285750" indent="-285750">
              <a:buFont typeface="Arial" panose="020B0604020202020204" pitchFamily="34" charset="0"/>
              <a:buChar char="•"/>
            </a:pPr>
            <a:r>
              <a:rPr lang="en-US" dirty="0"/>
              <a:t>Danger in an evacuation</a:t>
            </a:r>
          </a:p>
          <a:p>
            <a:pPr marL="742950" lvl="1" indent="-285750">
              <a:buFont typeface="Arial" panose="020B0604020202020204" pitchFamily="34" charset="0"/>
              <a:buChar char="•"/>
            </a:pPr>
            <a:r>
              <a:rPr lang="en-US" sz="1600" dirty="0"/>
              <a:t>Less careful about fire danger</a:t>
            </a:r>
          </a:p>
          <a:p>
            <a:pPr marL="742950" lvl="1" indent="-285750">
              <a:buFont typeface="Arial" panose="020B0604020202020204" pitchFamily="34" charset="0"/>
              <a:buChar char="•"/>
            </a:pPr>
            <a:r>
              <a:rPr lang="en-US" sz="1600" dirty="0"/>
              <a:t>Communication challenge, lost without GPS</a:t>
            </a:r>
          </a:p>
          <a:p>
            <a:pPr marL="742950" lvl="1" indent="-285750">
              <a:buFont typeface="Arial" panose="020B0604020202020204" pitchFamily="34" charset="0"/>
              <a:buChar char="•"/>
            </a:pPr>
            <a:r>
              <a:rPr lang="en-US" sz="1600" dirty="0"/>
              <a:t>No incentive to shelter in place</a:t>
            </a:r>
            <a:br>
              <a:rPr lang="en-US" sz="1600" dirty="0"/>
            </a:br>
            <a:endParaRPr lang="en-US" sz="1600" dirty="0"/>
          </a:p>
          <a:p>
            <a:pPr marL="742950" lvl="1" indent="-2857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9368B4DB-FDEE-6551-D13D-FC1B35BDF741}"/>
              </a:ext>
            </a:extLst>
          </p:cNvPr>
          <p:cNvSpPr txBox="1"/>
          <p:nvPr/>
        </p:nvSpPr>
        <p:spPr>
          <a:xfrm>
            <a:off x="266961" y="7246817"/>
            <a:ext cx="14428181" cy="369332"/>
          </a:xfrm>
          <a:prstGeom prst="rect">
            <a:avLst/>
          </a:prstGeom>
          <a:noFill/>
        </p:spPr>
        <p:txBody>
          <a:bodyPr wrap="none" rtlCol="0">
            <a:spAutoFit/>
          </a:bodyPr>
          <a:lstStyle/>
          <a:p>
            <a:r>
              <a:rPr lang="en-US">
                <a:highlight>
                  <a:srgbClr val="FFFF00"/>
                </a:highlight>
              </a:rPr>
              <a:t>HOA was an issue that the commissioners agreed to address, though I did not completely understand the history here. – seems centered in </a:t>
            </a:r>
            <a:r>
              <a:rPr lang="en-US" err="1">
                <a:highlight>
                  <a:srgbClr val="FFFF00"/>
                </a:highlight>
              </a:rPr>
              <a:t>Tyrolia</a:t>
            </a:r>
            <a:r>
              <a:rPr lang="en-US">
                <a:highlight>
                  <a:srgbClr val="FFFF00"/>
                </a:highlight>
              </a:rPr>
              <a:t> Village</a:t>
            </a:r>
          </a:p>
        </p:txBody>
      </p:sp>
      <p:sp>
        <p:nvSpPr>
          <p:cNvPr id="10" name="TextBox 9">
            <a:extLst>
              <a:ext uri="{FF2B5EF4-FFF2-40B4-BE49-F238E27FC236}">
                <a16:creationId xmlns:a16="http://schemas.microsoft.com/office/drawing/2014/main" id="{70452AC3-0CB0-AEC4-A951-10D56B6210CB}"/>
              </a:ext>
            </a:extLst>
          </p:cNvPr>
          <p:cNvSpPr txBox="1"/>
          <p:nvPr/>
        </p:nvSpPr>
        <p:spPr>
          <a:xfrm>
            <a:off x="6371578" y="5385796"/>
            <a:ext cx="4734239" cy="707886"/>
          </a:xfrm>
          <a:prstGeom prst="rect">
            <a:avLst/>
          </a:prstGeom>
          <a:solidFill>
            <a:schemeClr val="accent6">
              <a:lumMod val="20000"/>
              <a:lumOff val="80000"/>
            </a:schemeClr>
          </a:solidFill>
        </p:spPr>
        <p:txBody>
          <a:bodyPr wrap="square" rtlCol="0">
            <a:spAutoFit/>
          </a:bodyPr>
          <a:lstStyle/>
          <a:p>
            <a:r>
              <a:rPr lang="en-US" sz="2000" dirty="0"/>
              <a:t>My </a:t>
            </a:r>
            <a:r>
              <a:rPr lang="en-US" sz="2000" b="1" i="1" dirty="0"/>
              <a:t>home</a:t>
            </a:r>
            <a:r>
              <a:rPr lang="en-US" sz="2000" b="1" dirty="0"/>
              <a:t> </a:t>
            </a:r>
            <a:r>
              <a:rPr lang="en-US" sz="2000" dirty="0"/>
              <a:t>has become “a nice place to visit, but I wouldn’t want to live there.”</a:t>
            </a:r>
          </a:p>
        </p:txBody>
      </p:sp>
      <p:sp>
        <p:nvSpPr>
          <p:cNvPr id="12" name="TextBox 11">
            <a:extLst>
              <a:ext uri="{FF2B5EF4-FFF2-40B4-BE49-F238E27FC236}">
                <a16:creationId xmlns:a16="http://schemas.microsoft.com/office/drawing/2014/main" id="{D869AF77-976E-489F-EF3C-BBDE27255EA9}"/>
              </a:ext>
            </a:extLst>
          </p:cNvPr>
          <p:cNvSpPr txBox="1"/>
          <p:nvPr/>
        </p:nvSpPr>
        <p:spPr>
          <a:xfrm>
            <a:off x="6047604" y="3511040"/>
            <a:ext cx="5306196" cy="1569660"/>
          </a:xfrm>
          <a:prstGeom prst="rect">
            <a:avLst/>
          </a:prstGeom>
          <a:noFill/>
        </p:spPr>
        <p:txBody>
          <a:bodyPr wrap="none" rtlCol="0">
            <a:spAutoFit/>
          </a:bodyPr>
          <a:lstStyle/>
          <a:p>
            <a:pPr marL="285750" indent="-285750">
              <a:buFont typeface="Arial" panose="020B0604020202020204" pitchFamily="34" charset="0"/>
              <a:buChar char="•"/>
            </a:pPr>
            <a:r>
              <a:rPr lang="en-US" sz="1600" dirty="0"/>
              <a:t>Hollowing out the community</a:t>
            </a:r>
          </a:p>
          <a:p>
            <a:pPr marL="742950" lvl="1" indent="-285750">
              <a:buFont typeface="Arial" panose="020B0604020202020204" pitchFamily="34" charset="0"/>
              <a:buChar char="•"/>
            </a:pPr>
            <a:r>
              <a:rPr lang="en-US" sz="1600" dirty="0"/>
              <a:t>Loss of neighborhood, loss of HOA control</a:t>
            </a:r>
          </a:p>
          <a:p>
            <a:pPr marL="742950" lvl="1" indent="-285750">
              <a:buFont typeface="Arial" panose="020B0604020202020204" pitchFamily="34" charset="0"/>
              <a:buChar char="•"/>
            </a:pPr>
            <a:r>
              <a:rPr lang="en-US" sz="1600" dirty="0"/>
              <a:t>Loss of workforce housing</a:t>
            </a:r>
          </a:p>
          <a:p>
            <a:pPr marL="742950" lvl="1" indent="-285750">
              <a:buFont typeface="Arial" panose="020B0604020202020204" pitchFamily="34" charset="0"/>
              <a:buChar char="•"/>
            </a:pPr>
            <a:r>
              <a:rPr lang="en-US" sz="1600" dirty="0"/>
              <a:t>Loss of young families and school-age children</a:t>
            </a:r>
          </a:p>
          <a:p>
            <a:pPr marL="742950" lvl="1" indent="-285750">
              <a:buFont typeface="Arial" panose="020B0604020202020204" pitchFamily="34" charset="0"/>
              <a:buChar char="•"/>
            </a:pPr>
            <a:r>
              <a:rPr lang="en-US" sz="1600" dirty="0"/>
              <a:t>Loss of residents who are fed-up</a:t>
            </a:r>
          </a:p>
          <a:p>
            <a:pPr marL="742950" lvl="1" indent="-285750">
              <a:buFont typeface="Arial" panose="020B0604020202020204" pitchFamily="34" charset="0"/>
              <a:buChar char="•"/>
            </a:pPr>
            <a:r>
              <a:rPr lang="en-US" sz="1600" dirty="0"/>
              <a:t>Increases rents up to 20%; housing prices, up to 14%</a:t>
            </a:r>
          </a:p>
        </p:txBody>
      </p:sp>
      <p:grpSp>
        <p:nvGrpSpPr>
          <p:cNvPr id="15" name="Group 14">
            <a:extLst>
              <a:ext uri="{FF2B5EF4-FFF2-40B4-BE49-F238E27FC236}">
                <a16:creationId xmlns:a16="http://schemas.microsoft.com/office/drawing/2014/main" id="{75B5DF4A-2266-54E5-2864-EACD7B3F2EAD}"/>
              </a:ext>
            </a:extLst>
          </p:cNvPr>
          <p:cNvGrpSpPr/>
          <p:nvPr/>
        </p:nvGrpSpPr>
        <p:grpSpPr>
          <a:xfrm>
            <a:off x="2275400" y="1319985"/>
            <a:ext cx="7499684" cy="2026976"/>
            <a:chOff x="2308058" y="1439253"/>
            <a:chExt cx="7499684" cy="2026976"/>
          </a:xfrm>
        </p:grpSpPr>
        <p:pic>
          <p:nvPicPr>
            <p:cNvPr id="11" name="Picture 10">
              <a:extLst>
                <a:ext uri="{FF2B5EF4-FFF2-40B4-BE49-F238E27FC236}">
                  <a16:creationId xmlns:a16="http://schemas.microsoft.com/office/drawing/2014/main" id="{EE4B3013-0E86-3077-0E90-5BF9AEA15807}"/>
                </a:ext>
              </a:extLst>
            </p:cNvPr>
            <p:cNvPicPr>
              <a:picLocks noChangeAspect="1"/>
            </p:cNvPicPr>
            <p:nvPr/>
          </p:nvPicPr>
          <p:blipFill rotWithShape="1">
            <a:blip r:embed="rId3"/>
            <a:srcRect l="3508" t="24665" b="40562"/>
            <a:stretch/>
          </p:blipFill>
          <p:spPr>
            <a:xfrm rot="10800000">
              <a:off x="2308058" y="1439253"/>
              <a:ext cx="7499684" cy="2026976"/>
            </a:xfrm>
            <a:prstGeom prst="rect">
              <a:avLst/>
            </a:prstGeom>
          </p:spPr>
        </p:pic>
        <p:sp>
          <p:nvSpPr>
            <p:cNvPr id="14" name="Rectangular Callout 13">
              <a:extLst>
                <a:ext uri="{FF2B5EF4-FFF2-40B4-BE49-F238E27FC236}">
                  <a16:creationId xmlns:a16="http://schemas.microsoft.com/office/drawing/2014/main" id="{F685A8AD-9F53-A906-1E80-42008ADAACC3}"/>
                </a:ext>
              </a:extLst>
            </p:cNvPr>
            <p:cNvSpPr/>
            <p:nvPr/>
          </p:nvSpPr>
          <p:spPr>
            <a:xfrm>
              <a:off x="8688551" y="1589396"/>
              <a:ext cx="615697" cy="494585"/>
            </a:xfrm>
            <a:prstGeom prst="wedgeRectCallout">
              <a:avLst>
                <a:gd name="adj1" fmla="val -152738"/>
                <a:gd name="adj2" fmla="val 6342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STR</a:t>
              </a:r>
            </a:p>
          </p:txBody>
        </p:sp>
      </p:grpSp>
      <p:sp>
        <p:nvSpPr>
          <p:cNvPr id="2" name="Date Placeholder 1">
            <a:extLst>
              <a:ext uri="{FF2B5EF4-FFF2-40B4-BE49-F238E27FC236}">
                <a16:creationId xmlns:a16="http://schemas.microsoft.com/office/drawing/2014/main" id="{2834F79D-B75F-5B6C-C456-A6A09CAB2AFD}"/>
              </a:ext>
            </a:extLst>
          </p:cNvPr>
          <p:cNvSpPr>
            <a:spLocks noGrp="1"/>
          </p:cNvSpPr>
          <p:nvPr>
            <p:ph type="dt" sz="half" idx="10"/>
          </p:nvPr>
        </p:nvSpPr>
        <p:spPr/>
        <p:txBody>
          <a:bodyPr/>
          <a:lstStyle/>
          <a:p>
            <a:fld id="{EE7A9ECA-F590-C24A-AA0E-6960B502882F}" type="datetime1">
              <a:rPr lang="en-US" smtClean="0"/>
              <a:t>12/4/23</a:t>
            </a:fld>
            <a:endParaRPr lang="en-US"/>
          </a:p>
        </p:txBody>
      </p:sp>
      <p:sp>
        <p:nvSpPr>
          <p:cNvPr id="3" name="Footer Placeholder 2">
            <a:extLst>
              <a:ext uri="{FF2B5EF4-FFF2-40B4-BE49-F238E27FC236}">
                <a16:creationId xmlns:a16="http://schemas.microsoft.com/office/drawing/2014/main" id="{856F7911-5254-3832-4C84-24BF78140D12}"/>
              </a:ext>
            </a:extLst>
          </p:cNvPr>
          <p:cNvSpPr>
            <a:spLocks noGrp="1"/>
          </p:cNvSpPr>
          <p:nvPr>
            <p:ph type="ftr" sz="quarter" idx="11"/>
          </p:nvPr>
        </p:nvSpPr>
        <p:spPr/>
        <p:txBody>
          <a:bodyPr/>
          <a:lstStyle/>
          <a:p>
            <a:r>
              <a:rPr lang="en-US"/>
              <a:t>Incline Village / Crystal Bay CAB</a:t>
            </a:r>
          </a:p>
        </p:txBody>
      </p:sp>
      <p:sp>
        <p:nvSpPr>
          <p:cNvPr id="5" name="Slide Number Placeholder 4">
            <a:extLst>
              <a:ext uri="{FF2B5EF4-FFF2-40B4-BE49-F238E27FC236}">
                <a16:creationId xmlns:a16="http://schemas.microsoft.com/office/drawing/2014/main" id="{777BBEE6-21E1-D17F-AAD7-0902D3A34370}"/>
              </a:ext>
            </a:extLst>
          </p:cNvPr>
          <p:cNvSpPr>
            <a:spLocks noGrp="1"/>
          </p:cNvSpPr>
          <p:nvPr>
            <p:ph type="sldNum" sz="quarter" idx="12"/>
          </p:nvPr>
        </p:nvSpPr>
        <p:spPr/>
        <p:txBody>
          <a:bodyPr/>
          <a:lstStyle/>
          <a:p>
            <a:fld id="{F17E60C3-7139-9541-B2BD-DC7BC1FB3AD8}" type="slidenum">
              <a:rPr lang="en-US" smtClean="0"/>
              <a:t>15</a:t>
            </a:fld>
            <a:endParaRPr lang="en-US"/>
          </a:p>
        </p:txBody>
      </p:sp>
    </p:spTree>
    <p:extLst>
      <p:ext uri="{BB962C8B-B14F-4D97-AF65-F5344CB8AC3E}">
        <p14:creationId xmlns:p14="http://schemas.microsoft.com/office/powerpoint/2010/main" val="2011351515"/>
      </p:ext>
    </p:extLst>
  </p:cSld>
  <p:clrMapOvr>
    <a:masterClrMapping/>
  </p:clrMapOvr>
  <mc:AlternateContent xmlns:mc="http://schemas.openxmlformats.org/markup-compatibility/2006" xmlns:p14="http://schemas.microsoft.com/office/powerpoint/2010/main">
    <mc:Choice Requires="p14">
      <p:transition spd="slow" p14:dur="2000" advTm="209840"/>
    </mc:Choice>
    <mc:Fallback xmlns="">
      <p:transition spd="slow" advTm="2098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8D3FFE-E3B3-FB6D-6C85-7A29DD05DC06}"/>
              </a:ext>
            </a:extLst>
          </p:cNvPr>
          <p:cNvSpPr>
            <a:spLocks noGrp="1"/>
          </p:cNvSpPr>
          <p:nvPr>
            <p:ph type="title"/>
          </p:nvPr>
        </p:nvSpPr>
        <p:spPr>
          <a:xfrm>
            <a:off x="730359" y="29181"/>
            <a:ext cx="10515600" cy="1325563"/>
          </a:xfrm>
        </p:spPr>
        <p:txBody>
          <a:bodyPr>
            <a:normAutofit/>
          </a:bodyPr>
          <a:lstStyle/>
          <a:p>
            <a:r>
              <a:rPr lang="en-US" sz="2800" dirty="0">
                <a:solidFill>
                  <a:srgbClr val="C00000"/>
                </a:solidFill>
              </a:rPr>
              <a:t>STRs:  </a:t>
            </a:r>
            <a:r>
              <a:rPr lang="en-US" sz="2800" dirty="0"/>
              <a:t>We are not anti-STR.  We simply want the same protections from rampant take-over that have been afforded most resort communities.</a:t>
            </a:r>
          </a:p>
        </p:txBody>
      </p:sp>
      <p:graphicFrame>
        <p:nvGraphicFramePr>
          <p:cNvPr id="6" name="Table 5">
            <a:extLst>
              <a:ext uri="{FF2B5EF4-FFF2-40B4-BE49-F238E27FC236}">
                <a16:creationId xmlns:a16="http://schemas.microsoft.com/office/drawing/2014/main" id="{338AC815-D532-5435-3654-39CDAD028354}"/>
              </a:ext>
            </a:extLst>
          </p:cNvPr>
          <p:cNvGraphicFramePr>
            <a:graphicFrameLocks noGrp="1"/>
          </p:cNvGraphicFramePr>
          <p:nvPr>
            <p:extLst>
              <p:ext uri="{D42A27DB-BD31-4B8C-83A1-F6EECF244321}">
                <p14:modId xmlns:p14="http://schemas.microsoft.com/office/powerpoint/2010/main" val="1716854014"/>
              </p:ext>
            </p:extLst>
          </p:nvPr>
        </p:nvGraphicFramePr>
        <p:xfrm>
          <a:off x="395416" y="1473963"/>
          <a:ext cx="7166919" cy="4851400"/>
        </p:xfrm>
        <a:graphic>
          <a:graphicData uri="http://schemas.openxmlformats.org/drawingml/2006/table">
            <a:tbl>
              <a:tblPr firstRow="1" bandRow="1">
                <a:tableStyleId>{5C22544A-7EE6-4342-B048-85BDC9FD1C3A}</a:tableStyleId>
              </a:tblPr>
              <a:tblGrid>
                <a:gridCol w="7166919">
                  <a:extLst>
                    <a:ext uri="{9D8B030D-6E8A-4147-A177-3AD203B41FA5}">
                      <a16:colId xmlns:a16="http://schemas.microsoft.com/office/drawing/2014/main" val="254422625"/>
                    </a:ext>
                  </a:extLst>
                </a:gridCol>
              </a:tblGrid>
              <a:tr h="370840">
                <a:tc>
                  <a:txBody>
                    <a:bodyPr/>
                    <a:lstStyle/>
                    <a:p>
                      <a:pPr marL="342900" indent="-342900">
                        <a:buFont typeface="Arial" panose="020B0604020202020204" pitchFamily="34" charset="0"/>
                        <a:buChar char="•"/>
                      </a:pPr>
                      <a:r>
                        <a:rPr lang="en-US" sz="1800" b="0" dirty="0">
                          <a:solidFill>
                            <a:schemeClr val="tx1"/>
                          </a:solidFill>
                        </a:rPr>
                        <a:t>Reduce STR impact:</a:t>
                      </a:r>
                    </a:p>
                    <a:p>
                      <a:pPr marL="865188" indent="-230188">
                        <a:buFont typeface="Arial" panose="020B0604020202020204" pitchFamily="34" charset="0"/>
                        <a:buChar char="•"/>
                        <a:tabLst/>
                      </a:pPr>
                      <a:r>
                        <a:rPr lang="en-US" sz="1800" b="0" dirty="0">
                          <a:solidFill>
                            <a:schemeClr val="tx1"/>
                          </a:solidFill>
                        </a:rPr>
                        <a:t>Cap the number of STRs.</a:t>
                      </a:r>
                    </a:p>
                    <a:p>
                      <a:pPr marL="865188" indent="-230188">
                        <a:buFont typeface="Arial" panose="020B0604020202020204" pitchFamily="34" charset="0"/>
                        <a:buChar char="•"/>
                        <a:tabLst/>
                      </a:pPr>
                      <a:r>
                        <a:rPr lang="en-US" sz="1800" b="0" dirty="0">
                          <a:solidFill>
                            <a:schemeClr val="tx1"/>
                          </a:solidFill>
                        </a:rPr>
                        <a:t>Limit density in residential neighborhoods.</a:t>
                      </a:r>
                    </a:p>
                    <a:p>
                      <a:pPr marL="865188" indent="-230188">
                        <a:buFont typeface="Arial" panose="020B0604020202020204" pitchFamily="34" charset="0"/>
                        <a:buChar char="•"/>
                        <a:tabLst/>
                      </a:pPr>
                      <a:r>
                        <a:rPr lang="en-US" sz="1800" b="0" dirty="0">
                          <a:solidFill>
                            <a:schemeClr val="tx1"/>
                          </a:solidFill>
                        </a:rPr>
                        <a:t>Reduce the allowed number of rental days.</a:t>
                      </a:r>
                    </a:p>
                    <a:p>
                      <a:pPr marL="865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highlight>
                            <a:srgbClr val="FFFF00"/>
                          </a:highlight>
                        </a:rPr>
                        <a:t>Ensure ADUs are not used as STRs.</a:t>
                      </a:r>
                      <a:br>
                        <a:rPr lang="en-US" sz="1800" b="0" dirty="0">
                          <a:solidFill>
                            <a:schemeClr val="tx1"/>
                          </a:solidFill>
                        </a:rPr>
                      </a:b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Reduce STR speculation:</a:t>
                      </a:r>
                    </a:p>
                    <a:p>
                      <a:pPr marL="865188" indent="-230188">
                        <a:buFont typeface="Arial" panose="020B0604020202020204" pitchFamily="34" charset="0"/>
                        <a:buChar char="•"/>
                        <a:tabLst/>
                      </a:pPr>
                      <a:r>
                        <a:rPr lang="en-US" sz="1800" b="0" dirty="0">
                          <a:solidFill>
                            <a:schemeClr val="tx1"/>
                          </a:solidFill>
                        </a:rPr>
                        <a:t>Require a one-year mandatory waiting period between purchase and applying for STR permit.</a:t>
                      </a:r>
                    </a:p>
                    <a:p>
                      <a:pPr marL="865188" indent="-230188">
                        <a:buFont typeface="Arial" panose="020B0604020202020204" pitchFamily="34" charset="0"/>
                        <a:buChar char="•"/>
                        <a:tabLst/>
                      </a:pPr>
                      <a:r>
                        <a:rPr lang="en-US" sz="1800" b="0" dirty="0">
                          <a:solidFill>
                            <a:schemeClr val="tx1"/>
                          </a:solidFill>
                          <a:highlight>
                            <a:srgbClr val="FFFF00"/>
                          </a:highlight>
                        </a:rPr>
                        <a:t>Do not automatically rollover STR permits to new owners.</a:t>
                      </a:r>
                    </a:p>
                    <a:p>
                      <a:pPr marL="865188" indent="-230188">
                        <a:buFont typeface="Arial" panose="020B0604020202020204" pitchFamily="34" charset="0"/>
                        <a:buChar char="•"/>
                        <a:tabLst/>
                      </a:pPr>
                      <a:r>
                        <a:rPr lang="en-US" sz="1800" b="0" dirty="0">
                          <a:solidFill>
                            <a:schemeClr val="tx1"/>
                          </a:solidFill>
                        </a:rPr>
                        <a:t>Increase property tax on STRs since they are businesses.</a:t>
                      </a:r>
                      <a:br>
                        <a:rPr lang="en-US" sz="1800" b="0" dirty="0">
                          <a:solidFill>
                            <a:schemeClr val="tx1"/>
                          </a:solidFill>
                        </a:rPr>
                      </a:b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Increase enforcement of rules.</a:t>
                      </a:r>
                    </a:p>
                    <a:p>
                      <a:pPr marL="866775" indent="-231775">
                        <a:buFont typeface="Arial" panose="020B0604020202020204" pitchFamily="34" charset="0"/>
                        <a:buChar char="•"/>
                        <a:tabLst/>
                      </a:pPr>
                      <a:r>
                        <a:rPr lang="en-US" sz="1800" b="0" dirty="0">
                          <a:solidFill>
                            <a:schemeClr val="tx1"/>
                          </a:solidFill>
                        </a:rPr>
                        <a:t>Clarify and educate on complaints versus violations, processes and consequences</a:t>
                      </a:r>
                      <a:br>
                        <a:rPr lang="en-US" sz="1800" b="0" dirty="0">
                          <a:solidFill>
                            <a:schemeClr val="tx1"/>
                          </a:solidFill>
                        </a:rPr>
                      </a:br>
                      <a:endParaRPr lang="en-US" sz="1800" b="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893279"/>
                  </a:ext>
                </a:extLst>
              </a:tr>
              <a:tr h="370840">
                <a:tc>
                  <a:txBody>
                    <a:bodyPr/>
                    <a:lstStyle/>
                    <a:p>
                      <a:pPr marL="342900" indent="-342900">
                        <a:buFont typeface="Arial" panose="020B0604020202020204" pitchFamily="34" charset="0"/>
                        <a:buChar char="•"/>
                      </a:pPr>
                      <a:endParaRPr lang="en-US" sz="1800" b="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3921722"/>
                  </a:ext>
                </a:extLst>
              </a:tr>
            </a:tbl>
          </a:graphicData>
        </a:graphic>
      </p:graphicFrame>
      <p:grpSp>
        <p:nvGrpSpPr>
          <p:cNvPr id="9" name="Group 8">
            <a:extLst>
              <a:ext uri="{FF2B5EF4-FFF2-40B4-BE49-F238E27FC236}">
                <a16:creationId xmlns:a16="http://schemas.microsoft.com/office/drawing/2014/main" id="{AA5EEDF7-923C-7B9F-25BD-63E50D99C3BC}"/>
              </a:ext>
            </a:extLst>
          </p:cNvPr>
          <p:cNvGrpSpPr/>
          <p:nvPr/>
        </p:nvGrpSpPr>
        <p:grpSpPr>
          <a:xfrm>
            <a:off x="7895912" y="1391584"/>
            <a:ext cx="3727454" cy="4643808"/>
            <a:chOff x="7364569" y="1473963"/>
            <a:chExt cx="3727454" cy="4643808"/>
          </a:xfrm>
        </p:grpSpPr>
        <p:pic>
          <p:nvPicPr>
            <p:cNvPr id="7" name="Picture 6">
              <a:extLst>
                <a:ext uri="{FF2B5EF4-FFF2-40B4-BE49-F238E27FC236}">
                  <a16:creationId xmlns:a16="http://schemas.microsoft.com/office/drawing/2014/main" id="{DE99B307-2C6B-ADF7-89D8-C7A36A61B9C0}"/>
                </a:ext>
              </a:extLst>
            </p:cNvPr>
            <p:cNvPicPr>
              <a:picLocks noChangeAspect="1"/>
            </p:cNvPicPr>
            <p:nvPr/>
          </p:nvPicPr>
          <p:blipFill rotWithShape="1">
            <a:blip r:embed="rId3"/>
            <a:srcRect b="6197"/>
            <a:stretch/>
          </p:blipFill>
          <p:spPr>
            <a:xfrm>
              <a:off x="7364569" y="1473963"/>
              <a:ext cx="3727454" cy="4643808"/>
            </a:xfrm>
            <a:prstGeom prst="rect">
              <a:avLst/>
            </a:prstGeom>
          </p:spPr>
        </p:pic>
        <p:sp>
          <p:nvSpPr>
            <p:cNvPr id="8" name="TextBox 7">
              <a:extLst>
                <a:ext uri="{FF2B5EF4-FFF2-40B4-BE49-F238E27FC236}">
                  <a16:creationId xmlns:a16="http://schemas.microsoft.com/office/drawing/2014/main" id="{D993BCEF-1B04-FD92-1F40-09F4FEACFC58}"/>
                </a:ext>
              </a:extLst>
            </p:cNvPr>
            <p:cNvSpPr txBox="1"/>
            <p:nvPr/>
          </p:nvSpPr>
          <p:spPr>
            <a:xfrm>
              <a:off x="8488671" y="5640978"/>
              <a:ext cx="1479251" cy="369332"/>
            </a:xfrm>
            <a:prstGeom prst="rect">
              <a:avLst/>
            </a:prstGeom>
            <a:solidFill>
              <a:schemeClr val="bg1">
                <a:lumMod val="75000"/>
                <a:alpha val="94902"/>
              </a:schemeClr>
            </a:solidFill>
          </p:spPr>
          <p:txBody>
            <a:bodyPr wrap="none" rtlCol="0">
              <a:spAutoFit/>
            </a:bodyPr>
            <a:lstStyle/>
            <a:p>
              <a:r>
                <a:rPr lang="en-US">
                  <a:solidFill>
                    <a:schemeClr val="tx1">
                      <a:lumMod val="65000"/>
                      <a:lumOff val="35000"/>
                    </a:schemeClr>
                  </a:solidFill>
                </a:rPr>
                <a:t>morning after</a:t>
              </a:r>
            </a:p>
          </p:txBody>
        </p:sp>
      </p:grpSp>
      <p:sp>
        <p:nvSpPr>
          <p:cNvPr id="2" name="Date Placeholder 1">
            <a:extLst>
              <a:ext uri="{FF2B5EF4-FFF2-40B4-BE49-F238E27FC236}">
                <a16:creationId xmlns:a16="http://schemas.microsoft.com/office/drawing/2014/main" id="{187EAABC-1997-6BE1-D988-2E82E9A132FA}"/>
              </a:ext>
            </a:extLst>
          </p:cNvPr>
          <p:cNvSpPr>
            <a:spLocks noGrp="1"/>
          </p:cNvSpPr>
          <p:nvPr>
            <p:ph type="dt" sz="half" idx="10"/>
          </p:nvPr>
        </p:nvSpPr>
        <p:spPr/>
        <p:txBody>
          <a:bodyPr/>
          <a:lstStyle/>
          <a:p>
            <a:fld id="{359EDAF9-EBF3-D641-A478-585FF273EF0D}" type="datetime1">
              <a:rPr lang="en-US" smtClean="0"/>
              <a:t>12/4/23</a:t>
            </a:fld>
            <a:endParaRPr lang="en-US"/>
          </a:p>
        </p:txBody>
      </p:sp>
      <p:sp>
        <p:nvSpPr>
          <p:cNvPr id="3" name="Footer Placeholder 2">
            <a:extLst>
              <a:ext uri="{FF2B5EF4-FFF2-40B4-BE49-F238E27FC236}">
                <a16:creationId xmlns:a16="http://schemas.microsoft.com/office/drawing/2014/main" id="{8C36952F-837B-3BFE-5B71-465090D0ED5E}"/>
              </a:ext>
            </a:extLst>
          </p:cNvPr>
          <p:cNvSpPr>
            <a:spLocks noGrp="1"/>
          </p:cNvSpPr>
          <p:nvPr>
            <p:ph type="ftr" sz="quarter" idx="11"/>
          </p:nvPr>
        </p:nvSpPr>
        <p:spPr/>
        <p:txBody>
          <a:bodyPr/>
          <a:lstStyle/>
          <a:p>
            <a:r>
              <a:rPr lang="en-US"/>
              <a:t>Incline Village / Crystal Bay CAB</a:t>
            </a:r>
          </a:p>
        </p:txBody>
      </p:sp>
      <p:sp>
        <p:nvSpPr>
          <p:cNvPr id="4" name="Slide Number Placeholder 3">
            <a:extLst>
              <a:ext uri="{FF2B5EF4-FFF2-40B4-BE49-F238E27FC236}">
                <a16:creationId xmlns:a16="http://schemas.microsoft.com/office/drawing/2014/main" id="{B8D31D8E-CAE7-CD81-ACC0-A7121FF0C9CA}"/>
              </a:ext>
            </a:extLst>
          </p:cNvPr>
          <p:cNvSpPr>
            <a:spLocks noGrp="1"/>
          </p:cNvSpPr>
          <p:nvPr>
            <p:ph type="sldNum" sz="quarter" idx="12"/>
          </p:nvPr>
        </p:nvSpPr>
        <p:spPr/>
        <p:txBody>
          <a:bodyPr/>
          <a:lstStyle/>
          <a:p>
            <a:fld id="{F17E60C3-7139-9541-B2BD-DC7BC1FB3AD8}" type="slidenum">
              <a:rPr lang="en-US" smtClean="0"/>
              <a:t>16</a:t>
            </a:fld>
            <a:endParaRPr lang="en-US"/>
          </a:p>
        </p:txBody>
      </p:sp>
      <p:sp>
        <p:nvSpPr>
          <p:cNvPr id="10" name="TextBox 9">
            <a:extLst>
              <a:ext uri="{FF2B5EF4-FFF2-40B4-BE49-F238E27FC236}">
                <a16:creationId xmlns:a16="http://schemas.microsoft.com/office/drawing/2014/main" id="{30441006-5C5A-37A5-27BA-9488FDA559EC}"/>
              </a:ext>
            </a:extLst>
          </p:cNvPr>
          <p:cNvSpPr txBox="1"/>
          <p:nvPr/>
        </p:nvSpPr>
        <p:spPr>
          <a:xfrm>
            <a:off x="1288459" y="5786772"/>
            <a:ext cx="5380832" cy="307777"/>
          </a:xfrm>
          <a:prstGeom prst="rect">
            <a:avLst/>
          </a:prstGeom>
          <a:noFill/>
        </p:spPr>
        <p:txBody>
          <a:bodyPr wrap="none" rtlCol="0">
            <a:spAutoFit/>
          </a:bodyPr>
          <a:lstStyle/>
          <a:p>
            <a:r>
              <a:rPr lang="en-US" sz="1400" dirty="0">
                <a:highlight>
                  <a:srgbClr val="FFFF00"/>
                </a:highlight>
              </a:rPr>
              <a:t>Highlighted items are under consideration with STR Ordinance revision.</a:t>
            </a:r>
          </a:p>
        </p:txBody>
      </p:sp>
    </p:spTree>
    <p:extLst>
      <p:ext uri="{BB962C8B-B14F-4D97-AF65-F5344CB8AC3E}">
        <p14:creationId xmlns:p14="http://schemas.microsoft.com/office/powerpoint/2010/main" val="3325534002"/>
      </p:ext>
    </p:extLst>
  </p:cSld>
  <p:clrMapOvr>
    <a:masterClrMapping/>
  </p:clrMapOvr>
  <mc:AlternateContent xmlns:mc="http://schemas.openxmlformats.org/markup-compatibility/2006" xmlns:p14="http://schemas.microsoft.com/office/powerpoint/2010/main">
    <mc:Choice Requires="p14">
      <p:transition spd="slow" p14:dur="2000" advTm="159327"/>
    </mc:Choice>
    <mc:Fallback xmlns="">
      <p:transition spd="slow" advTm="15932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5C17B-1850-A247-DE3A-F464D2E52192}"/>
              </a:ext>
            </a:extLst>
          </p:cNvPr>
          <p:cNvSpPr>
            <a:spLocks noGrp="1"/>
          </p:cNvSpPr>
          <p:nvPr>
            <p:ph type="title"/>
          </p:nvPr>
        </p:nvSpPr>
        <p:spPr/>
        <p:txBody>
          <a:bodyPr/>
          <a:lstStyle/>
          <a:p>
            <a:r>
              <a:rPr lang="en-US">
                <a:solidFill>
                  <a:srgbClr val="C00000"/>
                </a:solidFill>
              </a:rPr>
              <a:t>Conclusion</a:t>
            </a:r>
          </a:p>
        </p:txBody>
      </p:sp>
      <p:sp>
        <p:nvSpPr>
          <p:cNvPr id="4" name="Text Placeholder 3">
            <a:extLst>
              <a:ext uri="{FF2B5EF4-FFF2-40B4-BE49-F238E27FC236}">
                <a16:creationId xmlns:a16="http://schemas.microsoft.com/office/drawing/2014/main" id="{9124FE77-F6BF-38D6-9820-216B4F5E0272}"/>
              </a:ext>
            </a:extLst>
          </p:cNvPr>
          <p:cNvSpPr>
            <a:spLocks noGrp="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611EA3ED-D37D-6532-ED53-D4C4FBCF4F99}"/>
              </a:ext>
            </a:extLst>
          </p:cNvPr>
          <p:cNvSpPr>
            <a:spLocks noGrp="1"/>
          </p:cNvSpPr>
          <p:nvPr>
            <p:ph type="dt" sz="half" idx="10"/>
          </p:nvPr>
        </p:nvSpPr>
        <p:spPr/>
        <p:txBody>
          <a:bodyPr/>
          <a:lstStyle/>
          <a:p>
            <a:fld id="{A31B1711-2ED3-B34C-9E41-8765FCC0DEB3}" type="datetime1">
              <a:rPr lang="en-US" smtClean="0"/>
              <a:t>12/4/23</a:t>
            </a:fld>
            <a:endParaRPr lang="en-US"/>
          </a:p>
        </p:txBody>
      </p:sp>
      <p:sp>
        <p:nvSpPr>
          <p:cNvPr id="5" name="Footer Placeholder 4">
            <a:extLst>
              <a:ext uri="{FF2B5EF4-FFF2-40B4-BE49-F238E27FC236}">
                <a16:creationId xmlns:a16="http://schemas.microsoft.com/office/drawing/2014/main" id="{3F4A2648-BF1C-591E-3513-AD802477826C}"/>
              </a:ext>
            </a:extLst>
          </p:cNvPr>
          <p:cNvSpPr>
            <a:spLocks noGrp="1"/>
          </p:cNvSpPr>
          <p:nvPr>
            <p:ph type="ftr" sz="quarter" idx="11"/>
          </p:nvPr>
        </p:nvSpPr>
        <p:spPr/>
        <p:txBody>
          <a:bodyPr/>
          <a:lstStyle/>
          <a:p>
            <a:r>
              <a:rPr lang="en-US"/>
              <a:t>Incline Village / Crystal Bay CAB</a:t>
            </a:r>
          </a:p>
        </p:txBody>
      </p:sp>
      <p:sp>
        <p:nvSpPr>
          <p:cNvPr id="6" name="Slide Number Placeholder 5">
            <a:extLst>
              <a:ext uri="{FF2B5EF4-FFF2-40B4-BE49-F238E27FC236}">
                <a16:creationId xmlns:a16="http://schemas.microsoft.com/office/drawing/2014/main" id="{F5178751-F37B-5710-6974-C1CB655A1ECF}"/>
              </a:ext>
            </a:extLst>
          </p:cNvPr>
          <p:cNvSpPr>
            <a:spLocks noGrp="1"/>
          </p:cNvSpPr>
          <p:nvPr>
            <p:ph type="sldNum" sz="quarter" idx="12"/>
          </p:nvPr>
        </p:nvSpPr>
        <p:spPr/>
        <p:txBody>
          <a:bodyPr/>
          <a:lstStyle/>
          <a:p>
            <a:fld id="{F17E60C3-7139-9541-B2BD-DC7BC1FB3AD8}" type="slidenum">
              <a:rPr lang="en-US" smtClean="0"/>
              <a:t>17</a:t>
            </a:fld>
            <a:endParaRPr lang="en-US"/>
          </a:p>
        </p:txBody>
      </p:sp>
    </p:spTree>
    <p:extLst>
      <p:ext uri="{BB962C8B-B14F-4D97-AF65-F5344CB8AC3E}">
        <p14:creationId xmlns:p14="http://schemas.microsoft.com/office/powerpoint/2010/main" val="798466398"/>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6998-77FA-A21A-4419-E38E9DDC4198}"/>
              </a:ext>
            </a:extLst>
          </p:cNvPr>
          <p:cNvSpPr>
            <a:spLocks noGrp="1"/>
          </p:cNvSpPr>
          <p:nvPr>
            <p:ph type="title"/>
          </p:nvPr>
        </p:nvSpPr>
        <p:spPr/>
        <p:txBody>
          <a:bodyPr/>
          <a:lstStyle/>
          <a:p>
            <a:r>
              <a:rPr lang="en-US"/>
              <a:t>Please remember this.</a:t>
            </a:r>
          </a:p>
        </p:txBody>
      </p:sp>
      <p:sp>
        <p:nvSpPr>
          <p:cNvPr id="3" name="TextBox 2">
            <a:extLst>
              <a:ext uri="{FF2B5EF4-FFF2-40B4-BE49-F238E27FC236}">
                <a16:creationId xmlns:a16="http://schemas.microsoft.com/office/drawing/2014/main" id="{73167009-463E-4687-35A8-E17FB2C0DFFB}"/>
              </a:ext>
            </a:extLst>
          </p:cNvPr>
          <p:cNvSpPr txBox="1"/>
          <p:nvPr/>
        </p:nvSpPr>
        <p:spPr>
          <a:xfrm>
            <a:off x="604631" y="1647063"/>
            <a:ext cx="5435599" cy="4524315"/>
          </a:xfrm>
          <a:prstGeom prst="rect">
            <a:avLst/>
          </a:prstGeom>
          <a:noFill/>
        </p:spPr>
        <p:txBody>
          <a:bodyPr wrap="square" rtlCol="0">
            <a:spAutoFit/>
          </a:bodyPr>
          <a:lstStyle/>
          <a:p>
            <a:pPr marL="285750" indent="-285750">
              <a:buFont typeface="Arial" panose="020B0604020202020204" pitchFamily="34" charset="0"/>
              <a:buChar char="•"/>
            </a:pPr>
            <a:r>
              <a:rPr lang="en-US" dirty="0"/>
              <a:t>Population growth and inadequate evacuation plans are major concerns given the increasing threat of a wildfire and the constraint of limited escape routes.</a:t>
            </a:r>
            <a:br>
              <a:rPr lang="en-US" dirty="0"/>
            </a:br>
            <a:endParaRPr lang="en-US" dirty="0"/>
          </a:p>
          <a:p>
            <a:pPr marL="285750" indent="-285750">
              <a:buFont typeface="Arial" panose="020B0604020202020204" pitchFamily="34" charset="0"/>
              <a:buChar char="•"/>
            </a:pPr>
            <a:r>
              <a:rPr lang="en-US" dirty="0"/>
              <a:t>We need a greater portion of our workforce living locally in order to:</a:t>
            </a:r>
          </a:p>
          <a:p>
            <a:pPr marL="742950" lvl="1" indent="-285750">
              <a:buFont typeface="Arial" panose="020B0604020202020204" pitchFamily="34" charset="0"/>
              <a:buChar char="•"/>
            </a:pPr>
            <a:r>
              <a:rPr lang="en-US" dirty="0"/>
              <a:t>give businesses more stability</a:t>
            </a:r>
          </a:p>
          <a:p>
            <a:pPr marL="742950" lvl="1" indent="-285750">
              <a:buFont typeface="Arial" panose="020B0604020202020204" pitchFamily="34" charset="0"/>
              <a:buChar char="•"/>
            </a:pPr>
            <a:r>
              <a:rPr lang="en-US" dirty="0"/>
              <a:t>meet the needs of residents and visitors</a:t>
            </a:r>
          </a:p>
          <a:p>
            <a:pPr marL="742950" lvl="1" indent="-285750">
              <a:buFont typeface="Arial" panose="020B0604020202020204" pitchFamily="34" charset="0"/>
              <a:buChar char="•"/>
            </a:pPr>
            <a:r>
              <a:rPr lang="en-US" dirty="0"/>
              <a:t>be available during winter storms</a:t>
            </a:r>
          </a:p>
          <a:p>
            <a:pPr marL="742950" lvl="1" indent="-285750">
              <a:buFont typeface="Arial" panose="020B0604020202020204" pitchFamily="34" charset="0"/>
              <a:buChar char="•"/>
            </a:pPr>
            <a:r>
              <a:rPr lang="en-US" dirty="0"/>
              <a:t>reduce pollution in the lake</a:t>
            </a:r>
            <a:br>
              <a:rPr lang="en-US" dirty="0"/>
            </a:br>
            <a:endParaRPr lang="en-US" dirty="0"/>
          </a:p>
          <a:p>
            <a:pPr marL="285750" indent="-285750">
              <a:buFont typeface="Arial" panose="020B0604020202020204" pitchFamily="34" charset="0"/>
              <a:buChar char="•"/>
            </a:pPr>
            <a:r>
              <a:rPr lang="en-US" dirty="0"/>
              <a:t>Short-term-rentals are businesses, and they:</a:t>
            </a:r>
          </a:p>
          <a:p>
            <a:pPr marL="742950" lvl="1" indent="-285750">
              <a:buFont typeface="Arial" panose="020B0604020202020204" pitchFamily="34" charset="0"/>
              <a:buChar char="•"/>
            </a:pPr>
            <a:r>
              <a:rPr lang="en-US" dirty="0"/>
              <a:t>decrease available housing</a:t>
            </a:r>
          </a:p>
          <a:p>
            <a:pPr marL="742950" lvl="1" indent="-285750">
              <a:buFont typeface="Arial" panose="020B0604020202020204" pitchFamily="34" charset="0"/>
              <a:buChar char="•"/>
            </a:pPr>
            <a:r>
              <a:rPr lang="en-US" dirty="0"/>
              <a:t>diminish the livability of our homes</a:t>
            </a:r>
          </a:p>
          <a:p>
            <a:pPr marL="742950" lvl="1" indent="-285750">
              <a:buFont typeface="Arial" panose="020B0604020202020204" pitchFamily="34" charset="0"/>
              <a:buChar char="•"/>
            </a:pPr>
            <a:r>
              <a:rPr lang="en-US" dirty="0"/>
              <a:t>invite investors to hollow out communities</a:t>
            </a:r>
            <a:br>
              <a:rPr lang="en-US" dirty="0"/>
            </a:br>
            <a:endParaRPr lang="en-US" dirty="0"/>
          </a:p>
        </p:txBody>
      </p:sp>
      <p:grpSp>
        <p:nvGrpSpPr>
          <p:cNvPr id="7" name="Group 6">
            <a:extLst>
              <a:ext uri="{FF2B5EF4-FFF2-40B4-BE49-F238E27FC236}">
                <a16:creationId xmlns:a16="http://schemas.microsoft.com/office/drawing/2014/main" id="{F1ABCE56-12B5-B64D-66A4-34F518694F69}"/>
              </a:ext>
            </a:extLst>
          </p:cNvPr>
          <p:cNvGrpSpPr/>
          <p:nvPr/>
        </p:nvGrpSpPr>
        <p:grpSpPr>
          <a:xfrm>
            <a:off x="6583571" y="2044006"/>
            <a:ext cx="5003798" cy="3416320"/>
            <a:chOff x="6591301" y="1536174"/>
            <a:chExt cx="4571999" cy="3416320"/>
          </a:xfrm>
        </p:grpSpPr>
        <p:sp>
          <p:nvSpPr>
            <p:cNvPr id="4" name="TextBox 3">
              <a:extLst>
                <a:ext uri="{FF2B5EF4-FFF2-40B4-BE49-F238E27FC236}">
                  <a16:creationId xmlns:a16="http://schemas.microsoft.com/office/drawing/2014/main" id="{9BA4A177-700B-ED5F-B833-D688EC1676C8}"/>
                </a:ext>
              </a:extLst>
            </p:cNvPr>
            <p:cNvSpPr txBox="1"/>
            <p:nvPr/>
          </p:nvSpPr>
          <p:spPr>
            <a:xfrm>
              <a:off x="6591301" y="1536174"/>
              <a:ext cx="4571999" cy="3416320"/>
            </a:xfrm>
            <a:prstGeom prst="rect">
              <a:avLst/>
            </a:prstGeom>
            <a:solidFill>
              <a:schemeClr val="accent6">
                <a:lumMod val="20000"/>
                <a:lumOff val="80000"/>
              </a:schemeClr>
            </a:solidFill>
            <a:effectLst>
              <a:outerShdw blurRad="101600" dist="38100" dir="2700000" algn="tl" rotWithShape="0">
                <a:prstClr val="black">
                  <a:alpha val="40000"/>
                </a:prstClr>
              </a:outerShdw>
            </a:effectLst>
          </p:spPr>
          <p:txBody>
            <a:bodyPr wrap="square" rtlCol="0">
              <a:spAutoFit/>
            </a:bodyPr>
            <a:lstStyle/>
            <a:p>
              <a:r>
                <a:rPr lang="en-US" sz="2400" dirty="0">
                  <a:solidFill>
                    <a:schemeClr val="accent6">
                      <a:lumMod val="75000"/>
                    </a:schemeClr>
                  </a:solidFill>
                  <a:latin typeface="Gurmukhi MN" panose="02020600050405020304" pitchFamily="18" charset="0"/>
                  <a:cs typeface="Gurmukhi MN" panose="02020600050405020304" pitchFamily="18" charset="0"/>
                </a:rPr>
                <a:t>Many resort communities face similar issues.</a:t>
              </a:r>
            </a:p>
            <a:p>
              <a:endParaRPr lang="en-US" sz="2400" dirty="0">
                <a:solidFill>
                  <a:schemeClr val="accent6">
                    <a:lumMod val="75000"/>
                  </a:schemeClr>
                </a:solidFill>
                <a:latin typeface="Gurmukhi MN" panose="02020600050405020304" pitchFamily="18" charset="0"/>
                <a:cs typeface="Gurmukhi MN" panose="02020600050405020304" pitchFamily="18" charset="0"/>
              </a:endParaRPr>
            </a:p>
            <a:p>
              <a:r>
                <a:rPr lang="en-US" sz="2400" dirty="0">
                  <a:solidFill>
                    <a:schemeClr val="accent6">
                      <a:lumMod val="75000"/>
                    </a:schemeClr>
                  </a:solidFill>
                  <a:latin typeface="Gurmukhi MN" panose="02020600050405020304" pitchFamily="18" charset="0"/>
                  <a:cs typeface="Gurmukhi MN" panose="02020600050405020304" pitchFamily="18" charset="0"/>
                </a:rPr>
                <a:t>Can we take on the challenge of </a:t>
              </a:r>
              <a:r>
                <a:rPr lang="en-US" sz="2400" b="1" dirty="0">
                  <a:solidFill>
                    <a:schemeClr val="accent6">
                      <a:lumMod val="75000"/>
                    </a:schemeClr>
                  </a:solidFill>
                  <a:latin typeface="Gurmukhi MN" panose="02020600050405020304" pitchFamily="18" charset="0"/>
                  <a:cs typeface="Gurmukhi MN" panose="02020600050405020304" pitchFamily="18" charset="0"/>
                </a:rPr>
                <a:t>making Tahoe a model </a:t>
              </a:r>
              <a:r>
                <a:rPr lang="en-US" sz="2400" dirty="0">
                  <a:solidFill>
                    <a:schemeClr val="accent6">
                      <a:lumMod val="75000"/>
                    </a:schemeClr>
                  </a:solidFill>
                  <a:latin typeface="Gurmukhi MN" panose="02020600050405020304" pitchFamily="18" charset="0"/>
                  <a:cs typeface="Gurmukhi MN" panose="02020600050405020304" pitchFamily="18" charset="0"/>
                </a:rPr>
                <a:t>of how an area can preserve its natural environment, welcome tourists, and provide a good home for its residents?</a:t>
              </a:r>
            </a:p>
          </p:txBody>
        </p:sp>
        <p:cxnSp>
          <p:nvCxnSpPr>
            <p:cNvPr id="6" name="Straight Connector 5">
              <a:extLst>
                <a:ext uri="{FF2B5EF4-FFF2-40B4-BE49-F238E27FC236}">
                  <a16:creationId xmlns:a16="http://schemas.microsoft.com/office/drawing/2014/main" id="{3BE2F356-B230-EE8A-6C44-2F62008910E0}"/>
                </a:ext>
              </a:extLst>
            </p:cNvPr>
            <p:cNvCxnSpPr/>
            <p:nvPr/>
          </p:nvCxnSpPr>
          <p:spPr>
            <a:xfrm>
              <a:off x="6870701" y="2565400"/>
              <a:ext cx="4191000" cy="0"/>
            </a:xfrm>
            <a:prstGeom prst="line">
              <a:avLst/>
            </a:prstGeom>
            <a:ln w="76200" cmpd="thickThi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76F855B2-4D65-F8D8-879F-EFC313DB6957}"/>
              </a:ext>
            </a:extLst>
          </p:cNvPr>
          <p:cNvSpPr>
            <a:spLocks noGrp="1"/>
          </p:cNvSpPr>
          <p:nvPr>
            <p:ph type="dt" sz="half" idx="10"/>
          </p:nvPr>
        </p:nvSpPr>
        <p:spPr/>
        <p:txBody>
          <a:bodyPr/>
          <a:lstStyle/>
          <a:p>
            <a:fld id="{B227DB85-4872-D242-AA84-DFCED7301C6C}" type="datetime1">
              <a:rPr lang="en-US" smtClean="0"/>
              <a:t>12/4/23</a:t>
            </a:fld>
            <a:endParaRPr lang="en-US"/>
          </a:p>
        </p:txBody>
      </p:sp>
      <p:sp>
        <p:nvSpPr>
          <p:cNvPr id="8" name="Footer Placeholder 7">
            <a:extLst>
              <a:ext uri="{FF2B5EF4-FFF2-40B4-BE49-F238E27FC236}">
                <a16:creationId xmlns:a16="http://schemas.microsoft.com/office/drawing/2014/main" id="{65941DA1-521E-29EF-2CE1-4E0CF5777518}"/>
              </a:ext>
            </a:extLst>
          </p:cNvPr>
          <p:cNvSpPr>
            <a:spLocks noGrp="1"/>
          </p:cNvSpPr>
          <p:nvPr>
            <p:ph type="ftr" sz="quarter" idx="11"/>
          </p:nvPr>
        </p:nvSpPr>
        <p:spPr/>
        <p:txBody>
          <a:bodyPr/>
          <a:lstStyle/>
          <a:p>
            <a:r>
              <a:rPr lang="en-US"/>
              <a:t>Incline Village / Crystal Bay CAB</a:t>
            </a:r>
          </a:p>
        </p:txBody>
      </p:sp>
      <p:sp>
        <p:nvSpPr>
          <p:cNvPr id="9" name="Slide Number Placeholder 8">
            <a:extLst>
              <a:ext uri="{FF2B5EF4-FFF2-40B4-BE49-F238E27FC236}">
                <a16:creationId xmlns:a16="http://schemas.microsoft.com/office/drawing/2014/main" id="{F10A9694-DD5C-12F3-0E2D-F8BFB5F4912B}"/>
              </a:ext>
            </a:extLst>
          </p:cNvPr>
          <p:cNvSpPr>
            <a:spLocks noGrp="1"/>
          </p:cNvSpPr>
          <p:nvPr>
            <p:ph type="sldNum" sz="quarter" idx="12"/>
          </p:nvPr>
        </p:nvSpPr>
        <p:spPr/>
        <p:txBody>
          <a:bodyPr/>
          <a:lstStyle/>
          <a:p>
            <a:fld id="{F17E60C3-7139-9541-B2BD-DC7BC1FB3AD8}" type="slidenum">
              <a:rPr lang="en-US" smtClean="0"/>
              <a:t>18</a:t>
            </a:fld>
            <a:endParaRPr lang="en-US"/>
          </a:p>
        </p:txBody>
      </p:sp>
    </p:spTree>
    <p:custDataLst>
      <p:tags r:id="rId1"/>
    </p:custDataLst>
    <p:extLst>
      <p:ext uri="{BB962C8B-B14F-4D97-AF65-F5344CB8AC3E}">
        <p14:creationId xmlns:p14="http://schemas.microsoft.com/office/powerpoint/2010/main" val="287495105"/>
      </p:ext>
    </p:extLst>
  </p:cSld>
  <p:clrMapOvr>
    <a:masterClrMapping/>
  </p:clrMapOvr>
  <mc:AlternateContent xmlns:mc="http://schemas.openxmlformats.org/markup-compatibility/2006" xmlns:p14="http://schemas.microsoft.com/office/powerpoint/2010/main">
    <mc:Choice Requires="p14">
      <p:transition spd="slow" p14:dur="2000" advTm="86469"/>
    </mc:Choice>
    <mc:Fallback xmlns="">
      <p:transition spd="slow" advTm="864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7E63F6-39E6-BAD3-E77E-75036F0D4F38}"/>
              </a:ext>
            </a:extLst>
          </p:cNvPr>
          <p:cNvCxnSpPr/>
          <p:nvPr/>
        </p:nvCxnSpPr>
        <p:spPr>
          <a:xfrm>
            <a:off x="500651" y="5411437"/>
            <a:ext cx="11148165" cy="0"/>
          </a:xfrm>
          <a:prstGeom prst="line">
            <a:avLst/>
          </a:prstGeom>
          <a:ln w="698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0328B97-098B-5243-7A7C-B2131EA1C387}"/>
              </a:ext>
            </a:extLst>
          </p:cNvPr>
          <p:cNvSpPr txBox="1"/>
          <p:nvPr/>
        </p:nvSpPr>
        <p:spPr>
          <a:xfrm>
            <a:off x="9182063" y="4462998"/>
            <a:ext cx="2144991" cy="1569660"/>
          </a:xfrm>
          <a:prstGeom prst="rect">
            <a:avLst/>
          </a:prstGeom>
          <a:noFill/>
        </p:spPr>
        <p:txBody>
          <a:bodyPr wrap="square" rtlCol="0">
            <a:spAutoFit/>
          </a:bodyPr>
          <a:lstStyle/>
          <a:p>
            <a:pPr algn="ctr"/>
            <a:r>
              <a:rPr lang="en-US" sz="2400"/>
              <a:t>Thank you for your attention.</a:t>
            </a:r>
          </a:p>
          <a:p>
            <a:pPr algn="ctr"/>
            <a:endParaRPr lang="en-US" sz="2400"/>
          </a:p>
          <a:p>
            <a:pPr algn="ctr"/>
            <a:r>
              <a:rPr lang="en-US" sz="2400"/>
              <a:t>Questions?</a:t>
            </a:r>
          </a:p>
        </p:txBody>
      </p:sp>
      <p:pic>
        <p:nvPicPr>
          <p:cNvPr id="9" name="Picture 8">
            <a:extLst>
              <a:ext uri="{FF2B5EF4-FFF2-40B4-BE49-F238E27FC236}">
                <a16:creationId xmlns:a16="http://schemas.microsoft.com/office/drawing/2014/main" id="{3058BC0F-DAB5-D0C4-B199-2F5E414D56C5}"/>
              </a:ext>
            </a:extLst>
          </p:cNvPr>
          <p:cNvPicPr>
            <a:picLocks noChangeAspect="1"/>
          </p:cNvPicPr>
          <p:nvPr/>
        </p:nvPicPr>
        <p:blipFill>
          <a:blip r:embed="rId3"/>
          <a:stretch>
            <a:fillRect/>
          </a:stretch>
        </p:blipFill>
        <p:spPr>
          <a:xfrm>
            <a:off x="606876" y="579135"/>
            <a:ext cx="5241831" cy="3931373"/>
          </a:xfrm>
          <a:prstGeom prst="rect">
            <a:avLst/>
          </a:prstGeom>
        </p:spPr>
      </p:pic>
      <p:pic>
        <p:nvPicPr>
          <p:cNvPr id="12" name="Picture 11">
            <a:extLst>
              <a:ext uri="{FF2B5EF4-FFF2-40B4-BE49-F238E27FC236}">
                <a16:creationId xmlns:a16="http://schemas.microsoft.com/office/drawing/2014/main" id="{93414224-7001-759D-960B-9F125602F093}"/>
              </a:ext>
            </a:extLst>
          </p:cNvPr>
          <p:cNvPicPr>
            <a:picLocks noChangeAspect="1"/>
          </p:cNvPicPr>
          <p:nvPr/>
        </p:nvPicPr>
        <p:blipFill>
          <a:blip r:embed="rId4"/>
          <a:stretch>
            <a:fillRect/>
          </a:stretch>
        </p:blipFill>
        <p:spPr>
          <a:xfrm>
            <a:off x="6558259" y="546886"/>
            <a:ext cx="4114800" cy="5486399"/>
          </a:xfrm>
          <a:prstGeom prst="rect">
            <a:avLst/>
          </a:prstGeom>
        </p:spPr>
      </p:pic>
      <p:pic>
        <p:nvPicPr>
          <p:cNvPr id="16" name="Picture 15">
            <a:extLst>
              <a:ext uri="{FF2B5EF4-FFF2-40B4-BE49-F238E27FC236}">
                <a16:creationId xmlns:a16="http://schemas.microsoft.com/office/drawing/2014/main" id="{D8D57A1E-9AB1-43C9-2FFC-B02899925BF0}"/>
              </a:ext>
            </a:extLst>
          </p:cNvPr>
          <p:cNvPicPr>
            <a:picLocks noChangeAspect="1"/>
          </p:cNvPicPr>
          <p:nvPr/>
        </p:nvPicPr>
        <p:blipFill>
          <a:blip r:embed="rId5"/>
          <a:stretch>
            <a:fillRect/>
          </a:stretch>
        </p:blipFill>
        <p:spPr>
          <a:xfrm>
            <a:off x="6208070" y="433380"/>
            <a:ext cx="5754948" cy="3021347"/>
          </a:xfrm>
          <a:prstGeom prst="rect">
            <a:avLst/>
          </a:prstGeom>
        </p:spPr>
      </p:pic>
      <p:pic>
        <p:nvPicPr>
          <p:cNvPr id="6" name="Picture 5">
            <a:extLst>
              <a:ext uri="{FF2B5EF4-FFF2-40B4-BE49-F238E27FC236}">
                <a16:creationId xmlns:a16="http://schemas.microsoft.com/office/drawing/2014/main" id="{723452D5-A382-E296-4320-9F19A9AFDE89}"/>
              </a:ext>
            </a:extLst>
          </p:cNvPr>
          <p:cNvPicPr>
            <a:picLocks noChangeAspect="1"/>
          </p:cNvPicPr>
          <p:nvPr/>
        </p:nvPicPr>
        <p:blipFill rotWithShape="1">
          <a:blip r:embed="rId6"/>
          <a:srcRect l="46444" t="17297"/>
          <a:stretch/>
        </p:blipFill>
        <p:spPr>
          <a:xfrm>
            <a:off x="6758892" y="392459"/>
            <a:ext cx="4672377" cy="5411438"/>
          </a:xfrm>
          <a:prstGeom prst="rect">
            <a:avLst/>
          </a:prstGeom>
        </p:spPr>
      </p:pic>
      <p:sp>
        <p:nvSpPr>
          <p:cNvPr id="4" name="TextBox 3">
            <a:extLst>
              <a:ext uri="{FF2B5EF4-FFF2-40B4-BE49-F238E27FC236}">
                <a16:creationId xmlns:a16="http://schemas.microsoft.com/office/drawing/2014/main" id="{2E130E65-354C-DA1A-4811-A4E4E5393B97}"/>
              </a:ext>
            </a:extLst>
          </p:cNvPr>
          <p:cNvSpPr txBox="1"/>
          <p:nvPr/>
        </p:nvSpPr>
        <p:spPr>
          <a:xfrm>
            <a:off x="1151693" y="1830492"/>
            <a:ext cx="4518022" cy="2308324"/>
          </a:xfrm>
          <a:prstGeom prst="rect">
            <a:avLst/>
          </a:prstGeom>
          <a:solidFill>
            <a:schemeClr val="bg1"/>
          </a:solidFill>
        </p:spPr>
        <p:txBody>
          <a:bodyPr wrap="square">
            <a:spAutoFit/>
          </a:bodyPr>
          <a:lstStyle/>
          <a:p>
            <a:pPr algn="l"/>
            <a:r>
              <a:rPr lang="en-US" sz="2400">
                <a:solidFill>
                  <a:srgbClr val="000000"/>
                </a:solidFill>
                <a:latin typeface="Georgia" panose="02040502050405020303" pitchFamily="18" charset="0"/>
              </a:rPr>
              <a:t>SAN FRANCISCO (KGO) -- Fodor's Travel Guide put Lake Tahoe on its list of </a:t>
            </a:r>
            <a:r>
              <a:rPr lang="en-US" sz="2400">
                <a:solidFill>
                  <a:srgbClr val="000000"/>
                </a:solidFill>
                <a:latin typeface="Georgia" panose="02040502050405020303" pitchFamily="18" charset="0"/>
                <a:hlinkClick r:id="rId7"/>
              </a:rPr>
              <a:t>"Ten Regions to Avoid in 2023," </a:t>
            </a:r>
            <a:r>
              <a:rPr lang="en-US" sz="2400">
                <a:solidFill>
                  <a:srgbClr val="000000"/>
                </a:solidFill>
                <a:latin typeface="Georgia" panose="02040502050405020303" pitchFamily="18" charset="0"/>
              </a:rPr>
              <a:t>saying the region has become overpopulated.</a:t>
            </a:r>
          </a:p>
        </p:txBody>
      </p:sp>
      <p:pic>
        <p:nvPicPr>
          <p:cNvPr id="7" name="Picture 6">
            <a:extLst>
              <a:ext uri="{FF2B5EF4-FFF2-40B4-BE49-F238E27FC236}">
                <a16:creationId xmlns:a16="http://schemas.microsoft.com/office/drawing/2014/main" id="{D987E8B5-D943-52F1-AD20-DD4BC9CFFED0}"/>
              </a:ext>
            </a:extLst>
          </p:cNvPr>
          <p:cNvPicPr>
            <a:picLocks noChangeAspect="1"/>
          </p:cNvPicPr>
          <p:nvPr/>
        </p:nvPicPr>
        <p:blipFill>
          <a:blip r:embed="rId8"/>
          <a:stretch>
            <a:fillRect/>
          </a:stretch>
        </p:blipFill>
        <p:spPr>
          <a:xfrm rot="10800000">
            <a:off x="579435" y="1525692"/>
            <a:ext cx="6281057" cy="4710793"/>
          </a:xfrm>
          <a:prstGeom prst="rect">
            <a:avLst/>
          </a:prstGeom>
        </p:spPr>
      </p:pic>
      <p:pic>
        <p:nvPicPr>
          <p:cNvPr id="18" name="Picture 17">
            <a:extLst>
              <a:ext uri="{FF2B5EF4-FFF2-40B4-BE49-F238E27FC236}">
                <a16:creationId xmlns:a16="http://schemas.microsoft.com/office/drawing/2014/main" id="{A64DB595-8C21-6873-DD02-927AC0402C6A}"/>
              </a:ext>
            </a:extLst>
          </p:cNvPr>
          <p:cNvPicPr>
            <a:picLocks noChangeAspect="1"/>
          </p:cNvPicPr>
          <p:nvPr/>
        </p:nvPicPr>
        <p:blipFill rotWithShape="1">
          <a:blip r:embed="rId9"/>
          <a:srcRect l="18045" r="5249"/>
          <a:stretch/>
        </p:blipFill>
        <p:spPr>
          <a:xfrm>
            <a:off x="974943" y="652601"/>
            <a:ext cx="5601194" cy="5476597"/>
          </a:xfrm>
          <a:prstGeom prst="rect">
            <a:avLst/>
          </a:prstGeom>
        </p:spPr>
      </p:pic>
      <p:sp>
        <p:nvSpPr>
          <p:cNvPr id="5" name="Date Placeholder 4">
            <a:extLst>
              <a:ext uri="{FF2B5EF4-FFF2-40B4-BE49-F238E27FC236}">
                <a16:creationId xmlns:a16="http://schemas.microsoft.com/office/drawing/2014/main" id="{C4E34190-C47F-5125-CBDD-AC858701F7DC}"/>
              </a:ext>
            </a:extLst>
          </p:cNvPr>
          <p:cNvSpPr>
            <a:spLocks noGrp="1"/>
          </p:cNvSpPr>
          <p:nvPr>
            <p:ph type="dt" sz="half" idx="10"/>
          </p:nvPr>
        </p:nvSpPr>
        <p:spPr/>
        <p:txBody>
          <a:bodyPr/>
          <a:lstStyle/>
          <a:p>
            <a:fld id="{BC09DD26-C245-8C4F-A004-FC0799052697}" type="datetime1">
              <a:rPr lang="en-US" smtClean="0"/>
              <a:t>12/4/23</a:t>
            </a:fld>
            <a:endParaRPr lang="en-US"/>
          </a:p>
        </p:txBody>
      </p:sp>
      <p:sp>
        <p:nvSpPr>
          <p:cNvPr id="8" name="Footer Placeholder 7">
            <a:extLst>
              <a:ext uri="{FF2B5EF4-FFF2-40B4-BE49-F238E27FC236}">
                <a16:creationId xmlns:a16="http://schemas.microsoft.com/office/drawing/2014/main" id="{43A46B35-8DFA-93F7-3C14-5E04174E99B8}"/>
              </a:ext>
            </a:extLst>
          </p:cNvPr>
          <p:cNvSpPr>
            <a:spLocks noGrp="1"/>
          </p:cNvSpPr>
          <p:nvPr>
            <p:ph type="ftr" sz="quarter" idx="11"/>
          </p:nvPr>
        </p:nvSpPr>
        <p:spPr/>
        <p:txBody>
          <a:bodyPr/>
          <a:lstStyle/>
          <a:p>
            <a:r>
              <a:rPr lang="en-US"/>
              <a:t>Incline Village / Crystal Bay CAB</a:t>
            </a:r>
          </a:p>
        </p:txBody>
      </p:sp>
      <p:sp>
        <p:nvSpPr>
          <p:cNvPr id="10" name="Slide Number Placeholder 9">
            <a:extLst>
              <a:ext uri="{FF2B5EF4-FFF2-40B4-BE49-F238E27FC236}">
                <a16:creationId xmlns:a16="http://schemas.microsoft.com/office/drawing/2014/main" id="{EA730E8B-D541-5746-D353-286514E6DBBD}"/>
              </a:ext>
            </a:extLst>
          </p:cNvPr>
          <p:cNvSpPr>
            <a:spLocks noGrp="1"/>
          </p:cNvSpPr>
          <p:nvPr>
            <p:ph type="sldNum" sz="quarter" idx="12"/>
          </p:nvPr>
        </p:nvSpPr>
        <p:spPr/>
        <p:txBody>
          <a:bodyPr/>
          <a:lstStyle/>
          <a:p>
            <a:fld id="{F17E60C3-7139-9541-B2BD-DC7BC1FB3AD8}" type="slidenum">
              <a:rPr lang="en-US" smtClean="0"/>
              <a:t>19</a:t>
            </a:fld>
            <a:endParaRPr lang="en-US"/>
          </a:p>
        </p:txBody>
      </p:sp>
    </p:spTree>
    <p:extLst>
      <p:ext uri="{BB962C8B-B14F-4D97-AF65-F5344CB8AC3E}">
        <p14:creationId xmlns:p14="http://schemas.microsoft.com/office/powerpoint/2010/main" val="2375916243"/>
      </p:ext>
    </p:extLst>
  </p:cSld>
  <p:clrMapOvr>
    <a:masterClrMapping/>
  </p:clrMapOvr>
  <mc:AlternateContent xmlns:mc="http://schemas.openxmlformats.org/markup-compatibility/2006" xmlns:p14="http://schemas.microsoft.com/office/powerpoint/2010/main">
    <mc:Choice Requires="p14">
      <p:transition spd="slow" p14:dur="2000" advTm="31677"/>
    </mc:Choice>
    <mc:Fallback xmlns="">
      <p:transition spd="slow" advTm="31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par>
                          <p:cTn id="8" fill="hold">
                            <p:stCondLst>
                              <p:cond delay="3000"/>
                            </p:stCondLst>
                            <p:childTnLst>
                              <p:par>
                                <p:cTn id="9" presetID="9"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2000"/>
                                        <p:tgtEl>
                                          <p:spTgt spid="12"/>
                                        </p:tgtEl>
                                      </p:cBhvr>
                                    </p:animEffect>
                                  </p:childTnLst>
                                </p:cTn>
                              </p:par>
                              <p:par>
                                <p:cTn id="12" presetID="9" presetClass="exit" presetSubtype="0" fill="hold" nodeType="withEffect">
                                  <p:stCondLst>
                                    <p:cond delay="1000"/>
                                  </p:stCondLst>
                                  <p:childTnLst>
                                    <p:animEffect transition="out" filter="dissolve">
                                      <p:cBhvr>
                                        <p:cTn id="13" dur="2000"/>
                                        <p:tgtEl>
                                          <p:spTgt spid="9"/>
                                        </p:tgtEl>
                                      </p:cBhvr>
                                    </p:animEffect>
                                    <p:set>
                                      <p:cBhvr>
                                        <p:cTn id="14" dur="1" fill="hold">
                                          <p:stCondLst>
                                            <p:cond delay="1999"/>
                                          </p:stCondLst>
                                        </p:cTn>
                                        <p:tgtEl>
                                          <p:spTgt spid="9"/>
                                        </p:tgtEl>
                                        <p:attrNameLst>
                                          <p:attrName>style.visibility</p:attrName>
                                        </p:attrNameLst>
                                      </p:cBhvr>
                                      <p:to>
                                        <p:strVal val="hidden"/>
                                      </p:to>
                                    </p:set>
                                  </p:childTnLst>
                                </p:cTn>
                              </p:par>
                            </p:childTnLst>
                          </p:cTn>
                        </p:par>
                        <p:par>
                          <p:cTn id="15" fill="hold">
                            <p:stCondLst>
                              <p:cond delay="6000"/>
                            </p:stCondLst>
                            <p:childTnLst>
                              <p:par>
                                <p:cTn id="16" presetID="9" presetClass="entr" presetSubtype="0" fill="hold" nodeType="after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2000"/>
                                        <p:tgtEl>
                                          <p:spTgt spid="16"/>
                                        </p:tgtEl>
                                      </p:cBhvr>
                                    </p:animEffect>
                                  </p:childTnLst>
                                </p:cTn>
                              </p:par>
                              <p:par>
                                <p:cTn id="19" presetID="9" presetClass="exit" presetSubtype="0" fill="hold" nodeType="withEffect">
                                  <p:stCondLst>
                                    <p:cond delay="1000"/>
                                  </p:stCondLst>
                                  <p:childTnLst>
                                    <p:animEffect transition="out" filter="dissolve">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par>
                          <p:cTn id="22" fill="hold">
                            <p:stCondLst>
                              <p:cond delay="9000"/>
                            </p:stCondLst>
                            <p:childTnLst>
                              <p:par>
                                <p:cTn id="23" presetID="9" presetClass="entr" presetSubtype="0"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2000"/>
                                        <p:tgtEl>
                                          <p:spTgt spid="7"/>
                                        </p:tgtEl>
                                      </p:cBhvr>
                                    </p:animEffect>
                                  </p:childTnLst>
                                </p:cTn>
                              </p:par>
                              <p:par>
                                <p:cTn id="26" presetID="9" presetClass="exit" presetSubtype="0" fill="hold" nodeType="withEffect">
                                  <p:stCondLst>
                                    <p:cond delay="1000"/>
                                  </p:stCondLst>
                                  <p:childTnLst>
                                    <p:animEffect transition="out" filter="dissolve">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childTnLst>
                          </p:cTn>
                        </p:par>
                        <p:par>
                          <p:cTn id="29" fill="hold">
                            <p:stCondLst>
                              <p:cond delay="12000"/>
                            </p:stCondLst>
                            <p:childTnLst>
                              <p:par>
                                <p:cTn id="30" presetID="9" presetClass="entr" presetSubtype="0" fill="hold" grpId="0" nodeType="afterEffect">
                                  <p:stCondLst>
                                    <p:cond delay="100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2000"/>
                                        <p:tgtEl>
                                          <p:spTgt spid="4"/>
                                        </p:tgtEl>
                                      </p:cBhvr>
                                    </p:animEffect>
                                  </p:childTnLst>
                                </p:cTn>
                              </p:par>
                              <p:par>
                                <p:cTn id="33" presetID="9" presetClass="entr" presetSubtype="0" fill="hold"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2000"/>
                                        <p:tgtEl>
                                          <p:spTgt spid="6"/>
                                        </p:tgtEl>
                                      </p:cBhvr>
                                    </p:animEffect>
                                  </p:childTnLst>
                                </p:cTn>
                              </p:par>
                              <p:par>
                                <p:cTn id="36" presetID="9" presetClass="exit" presetSubtype="0" fill="hold" nodeType="withEffect">
                                  <p:stCondLst>
                                    <p:cond delay="1000"/>
                                  </p:stCondLst>
                                  <p:childTnLst>
                                    <p:animEffect transition="out" filter="dissolve">
                                      <p:cBhvr>
                                        <p:cTn id="37" dur="2000"/>
                                        <p:tgtEl>
                                          <p:spTgt spid="7"/>
                                        </p:tgtEl>
                                      </p:cBhvr>
                                    </p:animEffect>
                                    <p:set>
                                      <p:cBhvr>
                                        <p:cTn id="38" dur="1" fill="hold">
                                          <p:stCondLst>
                                            <p:cond delay="1999"/>
                                          </p:stCondLst>
                                        </p:cTn>
                                        <p:tgtEl>
                                          <p:spTgt spid="7"/>
                                        </p:tgtEl>
                                        <p:attrNameLst>
                                          <p:attrName>style.visibility</p:attrName>
                                        </p:attrNameLst>
                                      </p:cBhvr>
                                      <p:to>
                                        <p:strVal val="hidden"/>
                                      </p:to>
                                    </p:set>
                                  </p:childTnLst>
                                </p:cTn>
                              </p:par>
                            </p:childTnLst>
                          </p:cTn>
                        </p:par>
                        <p:par>
                          <p:cTn id="39" fill="hold">
                            <p:stCondLst>
                              <p:cond delay="15000"/>
                            </p:stCondLst>
                            <p:childTnLst>
                              <p:par>
                                <p:cTn id="40" presetID="9" presetClass="exit" presetSubtype="0" fill="hold" nodeType="afterEffect">
                                  <p:stCondLst>
                                    <p:cond delay="1000"/>
                                  </p:stCondLst>
                                  <p:childTnLst>
                                    <p:animEffect transition="out" filter="dissolv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childTnLst>
                          </p:cTn>
                        </p:par>
                        <p:par>
                          <p:cTn id="43" fill="hold">
                            <p:stCondLst>
                              <p:cond delay="17000"/>
                            </p:stCondLst>
                            <p:childTnLst>
                              <p:par>
                                <p:cTn id="44" presetID="9"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1000"/>
                                        <p:tgtEl>
                                          <p:spTgt spid="18"/>
                                        </p:tgtEl>
                                      </p:cBhvr>
                                    </p:animEffect>
                                  </p:childTnLst>
                                </p:cTn>
                              </p:par>
                              <p:par>
                                <p:cTn id="47" presetID="9" presetClass="exit" presetSubtype="0" fill="hold" grpId="1" nodeType="withEffect">
                                  <p:stCondLst>
                                    <p:cond delay="1000"/>
                                  </p:stCondLst>
                                  <p:childTnLst>
                                    <p:animEffect transition="out" filter="dissolve">
                                      <p:cBhvr>
                                        <p:cTn id="48" dur="3000"/>
                                        <p:tgtEl>
                                          <p:spTgt spid="4"/>
                                        </p:tgtEl>
                                      </p:cBhvr>
                                    </p:animEffect>
                                    <p:set>
                                      <p:cBhvr>
                                        <p:cTn id="49" dur="1" fill="hold">
                                          <p:stCondLst>
                                            <p:cond delay="2999"/>
                                          </p:stCondLst>
                                        </p:cTn>
                                        <p:tgtEl>
                                          <p:spTgt spid="4"/>
                                        </p:tgtEl>
                                        <p:attrNameLst>
                                          <p:attrName>style.visibility</p:attrName>
                                        </p:attrNameLst>
                                      </p:cBhvr>
                                      <p:to>
                                        <p:strVal val="hidden"/>
                                      </p:to>
                                    </p:set>
                                  </p:childTnLst>
                                </p:cTn>
                              </p:par>
                            </p:childTnLst>
                          </p:cTn>
                        </p:par>
                        <p:par>
                          <p:cTn id="50" fill="hold">
                            <p:stCondLst>
                              <p:cond delay="21000"/>
                            </p:stCondLst>
                            <p:childTnLst>
                              <p:par>
                                <p:cTn id="51" presetID="9"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dissolve">
                                      <p:cBhvr>
                                        <p:cTn id="5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5626-1457-33CF-F47E-A5EE9F10BE90}"/>
              </a:ext>
            </a:extLst>
          </p:cNvPr>
          <p:cNvSpPr>
            <a:spLocks noGrp="1"/>
          </p:cNvSpPr>
          <p:nvPr>
            <p:ph type="title"/>
          </p:nvPr>
        </p:nvSpPr>
        <p:spPr/>
        <p:txBody>
          <a:bodyPr/>
          <a:lstStyle/>
          <a:p>
            <a:r>
              <a:rPr lang="en-US" dirty="0"/>
              <a:t>Numerous concerns are repeatedly raised at CAB meetings.</a:t>
            </a:r>
          </a:p>
        </p:txBody>
      </p:sp>
      <p:graphicFrame>
        <p:nvGraphicFramePr>
          <p:cNvPr id="4" name="Table 4">
            <a:extLst>
              <a:ext uri="{FF2B5EF4-FFF2-40B4-BE49-F238E27FC236}">
                <a16:creationId xmlns:a16="http://schemas.microsoft.com/office/drawing/2014/main" id="{545855F4-2FC0-B56F-1991-3FFF3CA5B2D2}"/>
              </a:ext>
            </a:extLst>
          </p:cNvPr>
          <p:cNvGraphicFramePr>
            <a:graphicFrameLocks noGrp="1"/>
          </p:cNvGraphicFramePr>
          <p:nvPr>
            <p:ph idx="1"/>
            <p:extLst>
              <p:ext uri="{D42A27DB-BD31-4B8C-83A1-F6EECF244321}">
                <p14:modId xmlns:p14="http://schemas.microsoft.com/office/powerpoint/2010/main" val="3808890383"/>
              </p:ext>
            </p:extLst>
          </p:nvPr>
        </p:nvGraphicFramePr>
        <p:xfrm>
          <a:off x="786292" y="1370745"/>
          <a:ext cx="5151863" cy="4820920"/>
        </p:xfrm>
        <a:graphic>
          <a:graphicData uri="http://schemas.openxmlformats.org/drawingml/2006/table">
            <a:tbl>
              <a:tblPr firstRow="1" bandRow="1">
                <a:tableStyleId>{5C22544A-7EE6-4342-B048-85BDC9FD1C3A}</a:tableStyleId>
              </a:tblPr>
              <a:tblGrid>
                <a:gridCol w="3847171">
                  <a:extLst>
                    <a:ext uri="{9D8B030D-6E8A-4147-A177-3AD203B41FA5}">
                      <a16:colId xmlns:a16="http://schemas.microsoft.com/office/drawing/2014/main" val="3481611972"/>
                    </a:ext>
                  </a:extLst>
                </a:gridCol>
                <a:gridCol w="1304692">
                  <a:extLst>
                    <a:ext uri="{9D8B030D-6E8A-4147-A177-3AD203B41FA5}">
                      <a16:colId xmlns:a16="http://schemas.microsoft.com/office/drawing/2014/main" val="128609966"/>
                    </a:ext>
                  </a:extLst>
                </a:gridCol>
              </a:tblGrid>
              <a:tr h="370840">
                <a:tc>
                  <a:txBody>
                    <a:bodyPr/>
                    <a:lstStyle/>
                    <a:p>
                      <a:r>
                        <a:rPr lang="en-US" dirty="0">
                          <a:solidFill>
                            <a:schemeClr val="tx1"/>
                          </a:solidFill>
                        </a:rPr>
                        <a:t>Issue</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Counts</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751010"/>
                  </a:ext>
                </a:extLst>
              </a:tr>
              <a:tr h="370840">
                <a:tc>
                  <a:txBody>
                    <a:bodyPr/>
                    <a:lstStyle/>
                    <a:p>
                      <a:r>
                        <a:rPr lang="en-US" dirty="0">
                          <a:solidFill>
                            <a:schemeClr val="tx1"/>
                          </a:solidFill>
                          <a:highlight>
                            <a:srgbClr val="FFFF00"/>
                          </a:highlight>
                        </a:rPr>
                        <a:t>Workforce housing, STRs</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130</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790292"/>
                  </a:ext>
                </a:extLst>
              </a:tr>
              <a:tr h="370840">
                <a:tc>
                  <a:txBody>
                    <a:bodyPr/>
                    <a:lstStyle/>
                    <a:p>
                      <a:r>
                        <a:rPr lang="en-US" dirty="0">
                          <a:solidFill>
                            <a:schemeClr val="tx1"/>
                          </a:solidFill>
                        </a:rPr>
                        <a:t>Distrust of county govt, TRPA, process</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86</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3634116"/>
                  </a:ext>
                </a:extLst>
              </a:tr>
              <a:tr h="370840">
                <a:tc>
                  <a:txBody>
                    <a:bodyPr/>
                    <a:lstStyle/>
                    <a:p>
                      <a:r>
                        <a:rPr lang="en-US" dirty="0">
                          <a:solidFill>
                            <a:schemeClr val="tx1"/>
                          </a:solidFill>
                        </a:rPr>
                        <a:t>Development, growth, overcrowding</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75</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502572"/>
                  </a:ext>
                </a:extLst>
              </a:tr>
              <a:tr h="370840">
                <a:tc>
                  <a:txBody>
                    <a:bodyPr/>
                    <a:lstStyle/>
                    <a:p>
                      <a:r>
                        <a:rPr lang="en-US" dirty="0">
                          <a:solidFill>
                            <a:schemeClr val="tx1"/>
                          </a:solidFill>
                          <a:highlight>
                            <a:srgbClr val="FFFF00"/>
                          </a:highlight>
                        </a:rPr>
                        <a:t>Evacuation</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74</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6041331"/>
                  </a:ext>
                </a:extLst>
              </a:tr>
              <a:tr h="370840">
                <a:tc>
                  <a:txBody>
                    <a:bodyPr/>
                    <a:lstStyle/>
                    <a:p>
                      <a:r>
                        <a:rPr lang="en-US" dirty="0">
                          <a:solidFill>
                            <a:schemeClr val="tx1"/>
                          </a:solidFill>
                        </a:rPr>
                        <a:t>Communication, lack of representation</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69</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8022236"/>
                  </a:ext>
                </a:extLst>
              </a:tr>
              <a:tr h="370840">
                <a:tc>
                  <a:txBody>
                    <a:bodyPr/>
                    <a:lstStyle/>
                    <a:p>
                      <a:r>
                        <a:rPr lang="en-US" dirty="0">
                          <a:solidFill>
                            <a:schemeClr val="tx1"/>
                          </a:solidFill>
                        </a:rPr>
                        <a:t>Safety, </a:t>
                      </a:r>
                      <a:r>
                        <a:rPr lang="en-US" dirty="0" err="1">
                          <a:solidFill>
                            <a:schemeClr val="tx1"/>
                          </a:solidFill>
                        </a:rPr>
                        <a:t>ebikes</a:t>
                      </a:r>
                      <a:endParaRPr lang="en-US">
                        <a:solidFill>
                          <a:schemeClr val="tx1"/>
                        </a:solidFill>
                      </a:endParaRP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69</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084312"/>
                  </a:ext>
                </a:extLst>
              </a:tr>
              <a:tr h="370840">
                <a:tc>
                  <a:txBody>
                    <a:bodyPr/>
                    <a:lstStyle/>
                    <a:p>
                      <a:r>
                        <a:rPr lang="en-US">
                          <a:solidFill>
                            <a:schemeClr val="tx1"/>
                          </a:solidFill>
                        </a:rPr>
                        <a:t>Zoning</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37</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803294"/>
                  </a:ext>
                </a:extLst>
              </a:tr>
              <a:tr h="370840">
                <a:tc>
                  <a:txBody>
                    <a:bodyPr/>
                    <a:lstStyle/>
                    <a:p>
                      <a:r>
                        <a:rPr lang="en-US">
                          <a:solidFill>
                            <a:schemeClr val="tx1"/>
                          </a:solidFill>
                        </a:rPr>
                        <a:t>Transportation</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35</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066866"/>
                  </a:ext>
                </a:extLst>
              </a:tr>
              <a:tr h="370840">
                <a:tc>
                  <a:txBody>
                    <a:bodyPr/>
                    <a:lstStyle/>
                    <a:p>
                      <a:r>
                        <a:rPr lang="en-US">
                          <a:solidFill>
                            <a:schemeClr val="tx1"/>
                          </a:solidFill>
                        </a:rPr>
                        <a:t>Traffic, parking</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27</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646046"/>
                  </a:ext>
                </a:extLst>
              </a:tr>
              <a:tr h="370840">
                <a:tc>
                  <a:txBody>
                    <a:bodyPr/>
                    <a:lstStyle/>
                    <a:p>
                      <a:r>
                        <a:rPr lang="en-US">
                          <a:solidFill>
                            <a:schemeClr val="tx1"/>
                          </a:solidFill>
                        </a:rPr>
                        <a:t>Maintenance (roads, snow removal)</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24</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623449"/>
                  </a:ext>
                </a:extLst>
              </a:tr>
              <a:tr h="370840">
                <a:tc>
                  <a:txBody>
                    <a:bodyPr/>
                    <a:lstStyle/>
                    <a:p>
                      <a:r>
                        <a:rPr lang="en-US">
                          <a:solidFill>
                            <a:schemeClr val="tx1"/>
                          </a:solidFill>
                        </a:rPr>
                        <a:t>Environment</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21</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0187265"/>
                  </a:ext>
                </a:extLst>
              </a:tr>
              <a:tr h="370840">
                <a:tc>
                  <a:txBody>
                    <a:bodyPr/>
                    <a:lstStyle/>
                    <a:p>
                      <a:r>
                        <a:rPr lang="en-US">
                          <a:solidFill>
                            <a:schemeClr val="tx1"/>
                          </a:solidFill>
                        </a:rPr>
                        <a:t>Tourism</a:t>
                      </a:r>
                    </a:p>
                  </a:txBody>
                  <a:tcP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14</a:t>
                      </a: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23402"/>
                  </a:ext>
                </a:extLst>
              </a:tr>
            </a:tbl>
          </a:graphicData>
        </a:graphic>
      </p:graphicFrame>
      <p:sp>
        <p:nvSpPr>
          <p:cNvPr id="5" name="TextBox 4">
            <a:extLst>
              <a:ext uri="{FF2B5EF4-FFF2-40B4-BE49-F238E27FC236}">
                <a16:creationId xmlns:a16="http://schemas.microsoft.com/office/drawing/2014/main" id="{9350BBF8-A9D9-1B8F-F515-4A5AC8D6B27D}"/>
              </a:ext>
            </a:extLst>
          </p:cNvPr>
          <p:cNvSpPr txBox="1"/>
          <p:nvPr/>
        </p:nvSpPr>
        <p:spPr>
          <a:xfrm>
            <a:off x="6720873" y="4805630"/>
            <a:ext cx="4786437" cy="1169551"/>
          </a:xfrm>
          <a:prstGeom prst="rect">
            <a:avLst/>
          </a:prstGeom>
          <a:solidFill>
            <a:schemeClr val="accent1">
              <a:lumMod val="20000"/>
              <a:lumOff val="80000"/>
            </a:schemeClr>
          </a:solidFill>
        </p:spPr>
        <p:txBody>
          <a:bodyPr wrap="square" rtlCol="0">
            <a:spAutoFit/>
          </a:bodyPr>
          <a:lstStyle/>
          <a:p>
            <a:r>
              <a:rPr lang="en-US" sz="1400"/>
              <a:t>Cataloged comments at CAB meetings: </a:t>
            </a:r>
          </a:p>
          <a:p>
            <a:pPr marL="285750" indent="-285750">
              <a:buFont typeface="Arial" panose="020B0604020202020204" pitchFamily="34" charset="0"/>
              <a:buChar char="•"/>
            </a:pPr>
            <a:r>
              <a:rPr lang="en-US" sz="1400"/>
              <a:t>April 2022 to July 2023</a:t>
            </a:r>
          </a:p>
          <a:p>
            <a:pPr marL="285750" indent="-285750">
              <a:buFont typeface="Arial" panose="020B0604020202020204" pitchFamily="34" charset="0"/>
              <a:buChar char="•"/>
            </a:pPr>
            <a:r>
              <a:rPr lang="en-US" sz="1400"/>
              <a:t>13 meetings total</a:t>
            </a:r>
          </a:p>
          <a:p>
            <a:pPr marL="285750" indent="-285750">
              <a:buFont typeface="Arial" panose="020B0604020202020204" pitchFamily="34" charset="0"/>
              <a:buChar char="•"/>
            </a:pPr>
            <a:r>
              <a:rPr lang="en-US" sz="1400"/>
              <a:t>466 comments – </a:t>
            </a:r>
          </a:p>
          <a:p>
            <a:pPr marL="285750" indent="-285750">
              <a:buFont typeface="Arial" panose="020B0604020202020204" pitchFamily="34" charset="0"/>
              <a:buChar char="•"/>
            </a:pPr>
            <a:r>
              <a:rPr lang="en-US" sz="1400"/>
              <a:t>56 different speakers</a:t>
            </a:r>
          </a:p>
        </p:txBody>
      </p:sp>
      <p:sp>
        <p:nvSpPr>
          <p:cNvPr id="7" name="TextBox 6">
            <a:extLst>
              <a:ext uri="{FF2B5EF4-FFF2-40B4-BE49-F238E27FC236}">
                <a16:creationId xmlns:a16="http://schemas.microsoft.com/office/drawing/2014/main" id="{F241C9CC-1788-796F-35AC-BEF22FE3E881}"/>
              </a:ext>
            </a:extLst>
          </p:cNvPr>
          <p:cNvSpPr txBox="1"/>
          <p:nvPr/>
        </p:nvSpPr>
        <p:spPr>
          <a:xfrm>
            <a:off x="6720873" y="2034613"/>
            <a:ext cx="4786437" cy="1200329"/>
          </a:xfrm>
          <a:prstGeom prst="rect">
            <a:avLst/>
          </a:prstGeom>
          <a:noFill/>
        </p:spPr>
        <p:txBody>
          <a:bodyPr wrap="square" rtlCol="0">
            <a:spAutoFit/>
          </a:bodyPr>
          <a:lstStyle/>
          <a:p>
            <a:r>
              <a:rPr lang="en-US" b="1">
                <a:solidFill>
                  <a:srgbClr val="C00000"/>
                </a:solidFill>
              </a:rPr>
              <a:t>61% of comments expressed frustration</a:t>
            </a:r>
            <a:r>
              <a:rPr lang="en-US"/>
              <a:t> with:</a:t>
            </a:r>
          </a:p>
          <a:p>
            <a:pPr marL="285750" indent="-285750">
              <a:buFont typeface="Arial" panose="020B0604020202020204" pitchFamily="34" charset="0"/>
              <a:buChar char="•"/>
            </a:pPr>
            <a:r>
              <a:rPr lang="en-US"/>
              <a:t>County or agency performance</a:t>
            </a:r>
          </a:p>
          <a:p>
            <a:pPr marL="285750" indent="-285750">
              <a:buFont typeface="Arial" panose="020B0604020202020204" pitchFamily="34" charset="0"/>
              <a:buChar char="•"/>
            </a:pPr>
            <a:r>
              <a:rPr lang="en-US"/>
              <a:t>Lack of local representation in planning</a:t>
            </a:r>
          </a:p>
          <a:p>
            <a:pPr marL="285750" indent="-285750">
              <a:buFont typeface="Arial" panose="020B0604020202020204" pitchFamily="34" charset="0"/>
              <a:buChar char="•"/>
            </a:pPr>
            <a:r>
              <a:rPr lang="en-US"/>
              <a:t>Having inputs ignored</a:t>
            </a:r>
          </a:p>
        </p:txBody>
      </p:sp>
      <p:sp>
        <p:nvSpPr>
          <p:cNvPr id="3" name="Date Placeholder 2">
            <a:extLst>
              <a:ext uri="{FF2B5EF4-FFF2-40B4-BE49-F238E27FC236}">
                <a16:creationId xmlns:a16="http://schemas.microsoft.com/office/drawing/2014/main" id="{0EF0BE68-4DD1-BB38-55CC-381C85B0A68C}"/>
              </a:ext>
            </a:extLst>
          </p:cNvPr>
          <p:cNvSpPr>
            <a:spLocks noGrp="1"/>
          </p:cNvSpPr>
          <p:nvPr>
            <p:ph type="dt" sz="half" idx="10"/>
          </p:nvPr>
        </p:nvSpPr>
        <p:spPr/>
        <p:txBody>
          <a:bodyPr/>
          <a:lstStyle/>
          <a:p>
            <a:fld id="{31A72D31-12D6-704F-B0CA-F5295815FA1A}" type="datetime1">
              <a:rPr lang="en-US" smtClean="0"/>
              <a:t>12/4/23</a:t>
            </a:fld>
            <a:endParaRPr lang="en-US"/>
          </a:p>
        </p:txBody>
      </p:sp>
      <p:sp>
        <p:nvSpPr>
          <p:cNvPr id="6" name="Footer Placeholder 5">
            <a:extLst>
              <a:ext uri="{FF2B5EF4-FFF2-40B4-BE49-F238E27FC236}">
                <a16:creationId xmlns:a16="http://schemas.microsoft.com/office/drawing/2014/main" id="{702B0651-8B0D-E017-BFE9-5F3D31F58846}"/>
              </a:ext>
            </a:extLst>
          </p:cNvPr>
          <p:cNvSpPr>
            <a:spLocks noGrp="1"/>
          </p:cNvSpPr>
          <p:nvPr>
            <p:ph type="ftr" sz="quarter" idx="11"/>
          </p:nvPr>
        </p:nvSpPr>
        <p:spPr/>
        <p:txBody>
          <a:bodyPr/>
          <a:lstStyle/>
          <a:p>
            <a:r>
              <a:rPr lang="en-US"/>
              <a:t>Incline Village / Crystal Bay CAB</a:t>
            </a:r>
          </a:p>
        </p:txBody>
      </p:sp>
      <p:sp>
        <p:nvSpPr>
          <p:cNvPr id="8" name="Slide Number Placeholder 7">
            <a:extLst>
              <a:ext uri="{FF2B5EF4-FFF2-40B4-BE49-F238E27FC236}">
                <a16:creationId xmlns:a16="http://schemas.microsoft.com/office/drawing/2014/main" id="{87F5CFD6-1975-CF57-5121-4461DDA757F2}"/>
              </a:ext>
            </a:extLst>
          </p:cNvPr>
          <p:cNvSpPr>
            <a:spLocks noGrp="1"/>
          </p:cNvSpPr>
          <p:nvPr>
            <p:ph type="sldNum" sz="quarter" idx="12"/>
          </p:nvPr>
        </p:nvSpPr>
        <p:spPr/>
        <p:txBody>
          <a:bodyPr/>
          <a:lstStyle/>
          <a:p>
            <a:fld id="{F17E60C3-7139-9541-B2BD-DC7BC1FB3AD8}" type="slidenum">
              <a:rPr lang="en-US" smtClean="0"/>
              <a:t>2</a:t>
            </a:fld>
            <a:endParaRPr lang="en-US"/>
          </a:p>
        </p:txBody>
      </p:sp>
    </p:spTree>
    <p:custDataLst>
      <p:tags r:id="rId1"/>
    </p:custDataLst>
    <p:extLst>
      <p:ext uri="{BB962C8B-B14F-4D97-AF65-F5344CB8AC3E}">
        <p14:creationId xmlns:p14="http://schemas.microsoft.com/office/powerpoint/2010/main" val="659253326"/>
      </p:ext>
    </p:extLst>
  </p:cSld>
  <p:clrMapOvr>
    <a:masterClrMapping/>
  </p:clrMapOvr>
  <mc:AlternateContent xmlns:mc="http://schemas.openxmlformats.org/markup-compatibility/2006" xmlns:p14="http://schemas.microsoft.com/office/powerpoint/2010/main">
    <mc:Choice Requires="p14">
      <p:transition spd="slow" p14:dur="2000" advTm="63408"/>
    </mc:Choice>
    <mc:Fallback xmlns="">
      <p:transition spd="slow" advTm="634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F4503-6ADB-051A-95C9-207068EA05E7}"/>
              </a:ext>
            </a:extLst>
          </p:cNvPr>
          <p:cNvSpPr>
            <a:spLocks noGrp="1"/>
          </p:cNvSpPr>
          <p:nvPr>
            <p:ph type="title"/>
          </p:nvPr>
        </p:nvSpPr>
        <p:spPr>
          <a:xfrm>
            <a:off x="831850" y="1709738"/>
            <a:ext cx="4280731" cy="2454299"/>
          </a:xfrm>
        </p:spPr>
        <p:txBody>
          <a:bodyPr>
            <a:normAutofit fontScale="90000"/>
          </a:bodyPr>
          <a:lstStyle/>
          <a:p>
            <a:br>
              <a:rPr lang="en-US">
                <a:solidFill>
                  <a:srgbClr val="C00000"/>
                </a:solidFill>
              </a:rPr>
            </a:br>
            <a:r>
              <a:rPr lang="en-US">
                <a:solidFill>
                  <a:srgbClr val="C00000"/>
                </a:solidFill>
              </a:rPr>
              <a:t>Workforce Housing</a:t>
            </a:r>
          </a:p>
        </p:txBody>
      </p:sp>
      <p:grpSp>
        <p:nvGrpSpPr>
          <p:cNvPr id="9" name="Group 8">
            <a:extLst>
              <a:ext uri="{FF2B5EF4-FFF2-40B4-BE49-F238E27FC236}">
                <a16:creationId xmlns:a16="http://schemas.microsoft.com/office/drawing/2014/main" id="{516A2986-78B8-9D1B-33F5-372C35E4560E}"/>
              </a:ext>
            </a:extLst>
          </p:cNvPr>
          <p:cNvGrpSpPr/>
          <p:nvPr/>
        </p:nvGrpSpPr>
        <p:grpSpPr>
          <a:xfrm>
            <a:off x="6837848" y="481001"/>
            <a:ext cx="4303643" cy="5738191"/>
            <a:chOff x="6731275" y="294654"/>
            <a:chExt cx="4303643" cy="5738191"/>
          </a:xfrm>
        </p:grpSpPr>
        <p:pic>
          <p:nvPicPr>
            <p:cNvPr id="6" name="Picture 5">
              <a:extLst>
                <a:ext uri="{FF2B5EF4-FFF2-40B4-BE49-F238E27FC236}">
                  <a16:creationId xmlns:a16="http://schemas.microsoft.com/office/drawing/2014/main" id="{FC015581-72C0-391B-6E0B-B2029C052603}"/>
                </a:ext>
              </a:extLst>
            </p:cNvPr>
            <p:cNvPicPr>
              <a:picLocks noChangeAspect="1"/>
            </p:cNvPicPr>
            <p:nvPr/>
          </p:nvPicPr>
          <p:blipFill>
            <a:blip r:embed="rId3"/>
            <a:stretch>
              <a:fillRect/>
            </a:stretch>
          </p:blipFill>
          <p:spPr>
            <a:xfrm rot="5400000">
              <a:off x="6014001" y="1011928"/>
              <a:ext cx="5738191" cy="4303643"/>
            </a:xfrm>
            <a:prstGeom prst="rect">
              <a:avLst/>
            </a:prstGeom>
          </p:spPr>
        </p:pic>
        <p:cxnSp>
          <p:nvCxnSpPr>
            <p:cNvPr id="8" name="Straight Connector 7">
              <a:extLst>
                <a:ext uri="{FF2B5EF4-FFF2-40B4-BE49-F238E27FC236}">
                  <a16:creationId xmlns:a16="http://schemas.microsoft.com/office/drawing/2014/main" id="{7C0BE90B-CAEF-5064-DC67-D0C463A5A752}"/>
                </a:ext>
              </a:extLst>
            </p:cNvPr>
            <p:cNvCxnSpPr/>
            <p:nvPr/>
          </p:nvCxnSpPr>
          <p:spPr>
            <a:xfrm>
              <a:off x="6844749" y="4253948"/>
              <a:ext cx="246490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7442CBCA-6418-CFDB-0F8C-3518FEABFDF1}"/>
              </a:ext>
            </a:extLst>
          </p:cNvPr>
          <p:cNvSpPr>
            <a:spLocks noGrp="1"/>
          </p:cNvSpPr>
          <p:nvPr>
            <p:ph type="dt" sz="half" idx="10"/>
          </p:nvPr>
        </p:nvSpPr>
        <p:spPr/>
        <p:txBody>
          <a:bodyPr/>
          <a:lstStyle/>
          <a:p>
            <a:fld id="{2D882BFF-AC4A-4F41-ACEC-419774C8A151}" type="datetime1">
              <a:rPr lang="en-US" smtClean="0"/>
              <a:t>12/4/23</a:t>
            </a:fld>
            <a:endParaRPr lang="en-US"/>
          </a:p>
        </p:txBody>
      </p:sp>
      <p:sp>
        <p:nvSpPr>
          <p:cNvPr id="4" name="Footer Placeholder 3">
            <a:extLst>
              <a:ext uri="{FF2B5EF4-FFF2-40B4-BE49-F238E27FC236}">
                <a16:creationId xmlns:a16="http://schemas.microsoft.com/office/drawing/2014/main" id="{4E09DFCB-9891-5313-2317-B53C4D4CFBAF}"/>
              </a:ext>
            </a:extLst>
          </p:cNvPr>
          <p:cNvSpPr>
            <a:spLocks noGrp="1"/>
          </p:cNvSpPr>
          <p:nvPr>
            <p:ph type="ftr" sz="quarter" idx="11"/>
          </p:nvPr>
        </p:nvSpPr>
        <p:spPr/>
        <p:txBody>
          <a:bodyPr/>
          <a:lstStyle/>
          <a:p>
            <a:r>
              <a:rPr lang="en-US"/>
              <a:t>Incline Village / Crystal Bay CAB</a:t>
            </a:r>
          </a:p>
        </p:txBody>
      </p:sp>
      <p:sp>
        <p:nvSpPr>
          <p:cNvPr id="5" name="Slide Number Placeholder 4">
            <a:extLst>
              <a:ext uri="{FF2B5EF4-FFF2-40B4-BE49-F238E27FC236}">
                <a16:creationId xmlns:a16="http://schemas.microsoft.com/office/drawing/2014/main" id="{4E5AC779-3530-DAD0-0749-E19D4998AEDF}"/>
              </a:ext>
            </a:extLst>
          </p:cNvPr>
          <p:cNvSpPr>
            <a:spLocks noGrp="1"/>
          </p:cNvSpPr>
          <p:nvPr>
            <p:ph type="sldNum" sz="quarter" idx="12"/>
          </p:nvPr>
        </p:nvSpPr>
        <p:spPr/>
        <p:txBody>
          <a:bodyPr/>
          <a:lstStyle/>
          <a:p>
            <a:fld id="{F17E60C3-7139-9541-B2BD-DC7BC1FB3AD8}" type="slidenum">
              <a:rPr lang="en-US" smtClean="0"/>
              <a:t>3</a:t>
            </a:fld>
            <a:endParaRPr lang="en-US"/>
          </a:p>
        </p:txBody>
      </p:sp>
    </p:spTree>
    <p:extLst>
      <p:ext uri="{BB962C8B-B14F-4D97-AF65-F5344CB8AC3E}">
        <p14:creationId xmlns:p14="http://schemas.microsoft.com/office/powerpoint/2010/main" val="2734955091"/>
      </p:ext>
    </p:extLst>
  </p:cSld>
  <p:clrMapOvr>
    <a:masterClrMapping/>
  </p:clrMapOvr>
  <mc:AlternateContent xmlns:mc="http://schemas.openxmlformats.org/markup-compatibility/2006" xmlns:p14="http://schemas.microsoft.com/office/powerpoint/2010/main">
    <mc:Choice Requires="p14">
      <p:transition spd="slow" p14:dur="2000" advTm="61782"/>
    </mc:Choice>
    <mc:Fallback xmlns="">
      <p:transition spd="slow" advTm="617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BB8723-F6B9-1E27-6B1E-439E18FB93CD}"/>
              </a:ext>
            </a:extLst>
          </p:cNvPr>
          <p:cNvSpPr txBox="1"/>
          <p:nvPr/>
        </p:nvSpPr>
        <p:spPr>
          <a:xfrm>
            <a:off x="774791" y="1435917"/>
            <a:ext cx="8320709" cy="4508927"/>
          </a:xfrm>
          <a:prstGeom prst="rect">
            <a:avLst/>
          </a:prstGeom>
          <a:noFill/>
        </p:spPr>
        <p:txBody>
          <a:bodyPr wrap="square" rtlCol="0">
            <a:spAutoFit/>
          </a:bodyPr>
          <a:lstStyle/>
          <a:p>
            <a:pPr>
              <a:spcBef>
                <a:spcPts val="600"/>
              </a:spcBef>
            </a:pPr>
            <a:r>
              <a:rPr lang="en-US" sz="2000" dirty="0"/>
              <a:t>Commuting puts an extra burden on our workers…</a:t>
            </a:r>
          </a:p>
          <a:p>
            <a:pPr marL="285750" indent="-285750">
              <a:spcBef>
                <a:spcPts val="600"/>
              </a:spcBef>
              <a:buFont typeface="Arial" panose="020B0604020202020204" pitchFamily="34" charset="0"/>
              <a:buChar char="•"/>
            </a:pPr>
            <a:r>
              <a:rPr lang="en-US" dirty="0"/>
              <a:t>Difficult to hold a second job if commuting</a:t>
            </a:r>
          </a:p>
          <a:p>
            <a:pPr marL="285750" indent="-285750">
              <a:spcBef>
                <a:spcPts val="600"/>
              </a:spcBef>
              <a:buFont typeface="Arial" panose="020B0604020202020204" pitchFamily="34" charset="0"/>
              <a:buChar char="•"/>
            </a:pPr>
            <a:r>
              <a:rPr lang="en-US" dirty="0"/>
              <a:t>Extra hours and expense ($6,160 per year) </a:t>
            </a:r>
          </a:p>
          <a:p>
            <a:pPr marL="285750" indent="-285750">
              <a:spcBef>
                <a:spcPts val="600"/>
              </a:spcBef>
              <a:buFont typeface="Arial" panose="020B0604020202020204" pitchFamily="34" charset="0"/>
              <a:buChar char="•"/>
            </a:pPr>
            <a:endParaRPr lang="en-US" dirty="0"/>
          </a:p>
          <a:p>
            <a:pPr>
              <a:spcBef>
                <a:spcPts val="600"/>
              </a:spcBef>
            </a:pPr>
            <a:r>
              <a:rPr lang="en-US" sz="2600" dirty="0"/>
              <a:t>And businesses suffer…</a:t>
            </a:r>
          </a:p>
          <a:p>
            <a:pPr marL="285750" indent="-285750">
              <a:spcBef>
                <a:spcPts val="600"/>
              </a:spcBef>
              <a:buFont typeface="Arial" panose="020B0604020202020204" pitchFamily="34" charset="0"/>
              <a:buChar char="•"/>
            </a:pPr>
            <a:r>
              <a:rPr lang="en-US" dirty="0"/>
              <a:t>Difficulty hiring, high turnover, more overtime</a:t>
            </a:r>
          </a:p>
          <a:p>
            <a:pPr marL="285750" indent="-285750">
              <a:spcBef>
                <a:spcPts val="600"/>
              </a:spcBef>
              <a:buFont typeface="Arial" panose="020B0604020202020204" pitchFamily="34" charset="0"/>
              <a:buChar char="•"/>
            </a:pPr>
            <a:r>
              <a:rPr lang="en-US" dirty="0"/>
              <a:t>Reduced days and hours and services</a:t>
            </a:r>
            <a:br>
              <a:rPr lang="en-US" dirty="0"/>
            </a:br>
            <a:endParaRPr lang="en-US" dirty="0"/>
          </a:p>
          <a:p>
            <a:pPr>
              <a:spcBef>
                <a:spcPts val="600"/>
              </a:spcBef>
            </a:pPr>
            <a:r>
              <a:rPr lang="en-US" sz="2600" dirty="0"/>
              <a:t>And then on residents and visitors who cannot get services…</a:t>
            </a:r>
          </a:p>
          <a:p>
            <a:pPr marL="457200" indent="-457200">
              <a:spcBef>
                <a:spcPts val="600"/>
              </a:spcBef>
              <a:buFont typeface="Arial" panose="020B0604020202020204" pitchFamily="34" charset="0"/>
              <a:buChar char="•"/>
            </a:pPr>
            <a:r>
              <a:rPr lang="en-US" dirty="0"/>
              <a:t>And less tax revenue due to fewer tourists</a:t>
            </a:r>
            <a:br>
              <a:rPr lang="en-US" dirty="0"/>
            </a:br>
            <a:endParaRPr lang="en-US" dirty="0"/>
          </a:p>
          <a:p>
            <a:pPr>
              <a:spcBef>
                <a:spcPts val="600"/>
              </a:spcBef>
            </a:pPr>
            <a:r>
              <a:rPr lang="en-US" sz="2600" dirty="0"/>
              <a:t>And more pollution in the lake due to commuter miles.</a:t>
            </a:r>
          </a:p>
        </p:txBody>
      </p:sp>
      <p:sp>
        <p:nvSpPr>
          <p:cNvPr id="8" name="Title 7">
            <a:extLst>
              <a:ext uri="{FF2B5EF4-FFF2-40B4-BE49-F238E27FC236}">
                <a16:creationId xmlns:a16="http://schemas.microsoft.com/office/drawing/2014/main" id="{1EC58370-77B8-5D2F-0725-032017649AFE}"/>
              </a:ext>
            </a:extLst>
          </p:cNvPr>
          <p:cNvSpPr>
            <a:spLocks noGrp="1"/>
          </p:cNvSpPr>
          <p:nvPr>
            <p:ph type="title"/>
          </p:nvPr>
        </p:nvSpPr>
        <p:spPr>
          <a:xfrm>
            <a:off x="481367" y="175307"/>
            <a:ext cx="10515600" cy="1325563"/>
          </a:xfrm>
        </p:spPr>
        <p:txBody>
          <a:bodyPr/>
          <a:lstStyle/>
          <a:p>
            <a:r>
              <a:rPr lang="en-US" dirty="0">
                <a:solidFill>
                  <a:srgbClr val="C00000"/>
                </a:solidFill>
              </a:rPr>
              <a:t>Workforce Housing:  </a:t>
            </a:r>
            <a:r>
              <a:rPr lang="en-US" dirty="0"/>
              <a:t>Everybody suffers from the lack.</a:t>
            </a:r>
          </a:p>
        </p:txBody>
      </p:sp>
      <p:sp>
        <p:nvSpPr>
          <p:cNvPr id="15" name="Down Arrow 14">
            <a:extLst>
              <a:ext uri="{FF2B5EF4-FFF2-40B4-BE49-F238E27FC236}">
                <a16:creationId xmlns:a16="http://schemas.microsoft.com/office/drawing/2014/main" id="{FC29F582-32DA-E0DD-50C6-B25BF23E9D7C}"/>
              </a:ext>
            </a:extLst>
          </p:cNvPr>
          <p:cNvSpPr/>
          <p:nvPr/>
        </p:nvSpPr>
        <p:spPr>
          <a:xfrm>
            <a:off x="9095501" y="933775"/>
            <a:ext cx="3079934" cy="5422577"/>
          </a:xfrm>
          <a:prstGeom prst="downArrow">
            <a:avLst>
              <a:gd name="adj1" fmla="val 75044"/>
              <a:gd name="adj2" fmla="val 26181"/>
            </a:avLst>
          </a:prstGeom>
          <a:gradFill flip="none" rotWithShape="1">
            <a:gsLst>
              <a:gs pos="0">
                <a:schemeClr val="accent1">
                  <a:lumMod val="5000"/>
                  <a:lumOff val="95000"/>
                </a:schemeClr>
              </a:gs>
              <a:gs pos="62000">
                <a:schemeClr val="accent1">
                  <a:lumMod val="45000"/>
                  <a:lumOff val="55000"/>
                </a:schemeClr>
              </a:gs>
              <a:gs pos="83000">
                <a:schemeClr val="accent1">
                  <a:lumMod val="45000"/>
                  <a:lumOff val="55000"/>
                </a:schemeClr>
              </a:gs>
              <a:gs pos="96000">
                <a:schemeClr val="accent1">
                  <a:lumMod val="30000"/>
                  <a:lumOff val="7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Worker burdens</a:t>
            </a:r>
          </a:p>
          <a:p>
            <a:pPr algn="ctr"/>
            <a:r>
              <a:rPr lang="en-US" dirty="0">
                <a:solidFill>
                  <a:schemeClr val="tx1"/>
                </a:solidFill>
              </a:rPr>
              <a:t>v</a:t>
            </a:r>
          </a:p>
          <a:p>
            <a:pPr algn="ctr"/>
            <a:r>
              <a:rPr lang="en-US" dirty="0">
                <a:solidFill>
                  <a:schemeClr val="tx1"/>
                </a:solidFill>
              </a:rPr>
              <a:t>Added business costs</a:t>
            </a:r>
          </a:p>
          <a:p>
            <a:pPr algn="ctr"/>
            <a:r>
              <a:rPr lang="en-US" dirty="0">
                <a:solidFill>
                  <a:schemeClr val="tx1"/>
                </a:solidFill>
              </a:rPr>
              <a:t>Staff turnover</a:t>
            </a:r>
          </a:p>
          <a:p>
            <a:pPr algn="ctr"/>
            <a:r>
              <a:rPr lang="en-US" dirty="0">
                <a:solidFill>
                  <a:schemeClr val="tx1"/>
                </a:solidFill>
              </a:rPr>
              <a:t>v</a:t>
            </a:r>
          </a:p>
          <a:p>
            <a:pPr algn="ctr"/>
            <a:r>
              <a:rPr lang="en-US" dirty="0">
                <a:solidFill>
                  <a:schemeClr val="tx1"/>
                </a:solidFill>
              </a:rPr>
              <a:t>Reduced services</a:t>
            </a:r>
          </a:p>
          <a:p>
            <a:pPr algn="ctr"/>
            <a:r>
              <a:rPr lang="en-US" dirty="0">
                <a:solidFill>
                  <a:schemeClr val="tx1"/>
                </a:solidFill>
              </a:rPr>
              <a:t>v</a:t>
            </a:r>
          </a:p>
          <a:p>
            <a:pPr algn="ctr"/>
            <a:r>
              <a:rPr lang="en-US" dirty="0">
                <a:solidFill>
                  <a:schemeClr val="tx1"/>
                </a:solidFill>
              </a:rPr>
              <a:t>Inconvenience to residents and visitors</a:t>
            </a:r>
          </a:p>
          <a:p>
            <a:pPr algn="ctr"/>
            <a:r>
              <a:rPr lang="en-US" dirty="0">
                <a:solidFill>
                  <a:schemeClr val="tx1"/>
                </a:solidFill>
              </a:rPr>
              <a:t>v</a:t>
            </a:r>
          </a:p>
          <a:p>
            <a:pPr algn="ctr"/>
            <a:r>
              <a:rPr lang="en-US" dirty="0">
                <a:solidFill>
                  <a:schemeClr val="tx1"/>
                </a:solidFill>
              </a:rPr>
              <a:t>Fewer visitors</a:t>
            </a:r>
          </a:p>
          <a:p>
            <a:pPr algn="ctr"/>
            <a:r>
              <a:rPr lang="en-US" dirty="0">
                <a:solidFill>
                  <a:schemeClr val="tx1"/>
                </a:solidFill>
              </a:rPr>
              <a:t>v</a:t>
            </a:r>
          </a:p>
          <a:p>
            <a:pPr algn="ctr"/>
            <a:r>
              <a:rPr lang="en-US" dirty="0">
                <a:solidFill>
                  <a:schemeClr val="tx1"/>
                </a:solidFill>
              </a:rPr>
              <a:t>Less tax revenue</a:t>
            </a:r>
          </a:p>
        </p:txBody>
      </p:sp>
      <p:sp>
        <p:nvSpPr>
          <p:cNvPr id="2" name="Date Placeholder 1">
            <a:extLst>
              <a:ext uri="{FF2B5EF4-FFF2-40B4-BE49-F238E27FC236}">
                <a16:creationId xmlns:a16="http://schemas.microsoft.com/office/drawing/2014/main" id="{688E4522-F578-1E56-B824-9E679ECAC7A5}"/>
              </a:ext>
            </a:extLst>
          </p:cNvPr>
          <p:cNvSpPr>
            <a:spLocks noGrp="1"/>
          </p:cNvSpPr>
          <p:nvPr>
            <p:ph type="dt" sz="half" idx="10"/>
          </p:nvPr>
        </p:nvSpPr>
        <p:spPr/>
        <p:txBody>
          <a:bodyPr/>
          <a:lstStyle/>
          <a:p>
            <a:fld id="{FE50F53D-2F04-AC42-A528-D99D79DE6CEE}" type="datetime1">
              <a:rPr lang="en-US" smtClean="0"/>
              <a:t>12/4/23</a:t>
            </a:fld>
            <a:endParaRPr lang="en-US"/>
          </a:p>
        </p:txBody>
      </p:sp>
      <p:sp>
        <p:nvSpPr>
          <p:cNvPr id="4" name="Footer Placeholder 3">
            <a:extLst>
              <a:ext uri="{FF2B5EF4-FFF2-40B4-BE49-F238E27FC236}">
                <a16:creationId xmlns:a16="http://schemas.microsoft.com/office/drawing/2014/main" id="{EA938FA9-104D-15BF-5F8A-587F16B70BCB}"/>
              </a:ext>
            </a:extLst>
          </p:cNvPr>
          <p:cNvSpPr>
            <a:spLocks noGrp="1"/>
          </p:cNvSpPr>
          <p:nvPr>
            <p:ph type="ftr" sz="quarter" idx="11"/>
          </p:nvPr>
        </p:nvSpPr>
        <p:spPr/>
        <p:txBody>
          <a:bodyPr/>
          <a:lstStyle/>
          <a:p>
            <a:r>
              <a:rPr lang="en-US" dirty="0"/>
              <a:t>Incline Village / Crystal Bay CAB</a:t>
            </a:r>
          </a:p>
        </p:txBody>
      </p:sp>
      <p:sp>
        <p:nvSpPr>
          <p:cNvPr id="5" name="Slide Number Placeholder 4">
            <a:extLst>
              <a:ext uri="{FF2B5EF4-FFF2-40B4-BE49-F238E27FC236}">
                <a16:creationId xmlns:a16="http://schemas.microsoft.com/office/drawing/2014/main" id="{41AD7C21-5E74-1ABE-FB5C-1DB4CC86F748}"/>
              </a:ext>
            </a:extLst>
          </p:cNvPr>
          <p:cNvSpPr>
            <a:spLocks noGrp="1"/>
          </p:cNvSpPr>
          <p:nvPr>
            <p:ph type="sldNum" sz="quarter" idx="12"/>
          </p:nvPr>
        </p:nvSpPr>
        <p:spPr/>
        <p:txBody>
          <a:bodyPr/>
          <a:lstStyle/>
          <a:p>
            <a:fld id="{F17E60C3-7139-9541-B2BD-DC7BC1FB3AD8}" type="slidenum">
              <a:rPr lang="en-US" smtClean="0"/>
              <a:t>4</a:t>
            </a:fld>
            <a:endParaRPr lang="en-US"/>
          </a:p>
        </p:txBody>
      </p:sp>
    </p:spTree>
    <p:extLst>
      <p:ext uri="{BB962C8B-B14F-4D97-AF65-F5344CB8AC3E}">
        <p14:creationId xmlns:p14="http://schemas.microsoft.com/office/powerpoint/2010/main" val="905271172"/>
      </p:ext>
    </p:extLst>
  </p:cSld>
  <p:clrMapOvr>
    <a:masterClrMapping/>
  </p:clrMapOvr>
  <mc:AlternateContent xmlns:mc="http://schemas.openxmlformats.org/markup-compatibility/2006" xmlns:p14="http://schemas.microsoft.com/office/powerpoint/2010/main">
    <mc:Choice Requires="p14">
      <p:transition spd="slow" p14:dur="2000" advTm="73910"/>
    </mc:Choice>
    <mc:Fallback xmlns="">
      <p:transition spd="slow" advTm="7391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26A2E9-BC90-5D5B-A2CE-67ED8A0EC21B}"/>
              </a:ext>
            </a:extLst>
          </p:cNvPr>
          <p:cNvGraphicFramePr>
            <a:graphicFrameLocks noGrp="1"/>
          </p:cNvGraphicFramePr>
          <p:nvPr>
            <p:extLst>
              <p:ext uri="{D42A27DB-BD31-4B8C-83A1-F6EECF244321}">
                <p14:modId xmlns:p14="http://schemas.microsoft.com/office/powerpoint/2010/main" val="4042251774"/>
              </p:ext>
            </p:extLst>
          </p:nvPr>
        </p:nvGraphicFramePr>
        <p:xfrm>
          <a:off x="720528" y="2064547"/>
          <a:ext cx="4327647" cy="3596640"/>
        </p:xfrm>
        <a:graphic>
          <a:graphicData uri="http://schemas.openxmlformats.org/drawingml/2006/table">
            <a:tbl>
              <a:tblPr>
                <a:tableStyleId>{5C22544A-7EE6-4342-B048-85BDC9FD1C3A}</a:tableStyleId>
              </a:tblPr>
              <a:tblGrid>
                <a:gridCol w="1337951">
                  <a:extLst>
                    <a:ext uri="{9D8B030D-6E8A-4147-A177-3AD203B41FA5}">
                      <a16:colId xmlns:a16="http://schemas.microsoft.com/office/drawing/2014/main" val="719856617"/>
                    </a:ext>
                  </a:extLst>
                </a:gridCol>
                <a:gridCol w="1317439">
                  <a:extLst>
                    <a:ext uri="{9D8B030D-6E8A-4147-A177-3AD203B41FA5}">
                      <a16:colId xmlns:a16="http://schemas.microsoft.com/office/drawing/2014/main" val="2167537217"/>
                    </a:ext>
                  </a:extLst>
                </a:gridCol>
                <a:gridCol w="1672257">
                  <a:extLst>
                    <a:ext uri="{9D8B030D-6E8A-4147-A177-3AD203B41FA5}">
                      <a16:colId xmlns:a16="http://schemas.microsoft.com/office/drawing/2014/main" val="2727823480"/>
                    </a:ext>
                  </a:extLst>
                </a:gridCol>
              </a:tblGrid>
              <a:tr h="370840">
                <a:tc>
                  <a:txBody>
                    <a:bodyPr/>
                    <a:lstStyle/>
                    <a:p>
                      <a:pPr algn="ctr"/>
                      <a:r>
                        <a:rPr lang="en-US" sz="1600" b="1"/>
                        <a:t>Type of housing</a:t>
                      </a:r>
                    </a:p>
                  </a:txBody>
                  <a:tcPr>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algn="ctr"/>
                      <a:r>
                        <a:rPr lang="en-US" sz="1600" b="1"/>
                        <a:t>Income (AMI)</a:t>
                      </a:r>
                    </a:p>
                  </a:txBody>
                  <a:tcPr>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algn="ctr"/>
                      <a:r>
                        <a:rPr lang="en-US" sz="1600" b="1"/>
                        <a:t>Local job requirements</a:t>
                      </a:r>
                    </a:p>
                  </a:txBody>
                  <a:tcPr>
                    <a:lnB w="12700" cap="flat" cmpd="sng" algn="ctr">
                      <a:solidFill>
                        <a:schemeClr val="tx1"/>
                      </a:solidFill>
                      <a:prstDash val="solid"/>
                      <a:round/>
                      <a:headEnd type="none" w="med" len="med"/>
                      <a:tailEnd type="none" w="med" len="med"/>
                    </a:lnB>
                    <a:solidFill>
                      <a:srgbClr val="FFF2CC">
                        <a:alpha val="71745"/>
                      </a:srgbClr>
                    </a:solidFill>
                  </a:tcPr>
                </a:tc>
                <a:extLst>
                  <a:ext uri="{0D108BD9-81ED-4DB2-BD59-A6C34878D82A}">
                    <a16:rowId xmlns:a16="http://schemas.microsoft.com/office/drawing/2014/main" val="1157107751"/>
                  </a:ext>
                </a:extLst>
              </a:tr>
              <a:tr h="370840">
                <a:tc>
                  <a:txBody>
                    <a:bodyPr/>
                    <a:lstStyle/>
                    <a:p>
                      <a:r>
                        <a:rPr lang="en-US" sz="1600"/>
                        <a:t>Affordable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algn="r"/>
                      <a:r>
                        <a:rPr lang="en-US" sz="1600"/>
                        <a:t>&lt;$71,200 (80%)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algn="ctr"/>
                      <a:r>
                        <a:rPr lang="en-US" sz="1600"/>
                        <a:t>none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extLst>
                  <a:ext uri="{0D108BD9-81ED-4DB2-BD59-A6C34878D82A}">
                    <a16:rowId xmlns:a16="http://schemas.microsoft.com/office/drawing/2014/main" val="3921908910"/>
                  </a:ext>
                </a:extLst>
              </a:tr>
              <a:tr h="370840">
                <a:tc>
                  <a:txBody>
                    <a:bodyPr/>
                    <a:lstStyle/>
                    <a:p>
                      <a:r>
                        <a:rPr lang="en-US" sz="1600"/>
                        <a:t>Moderate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algn="r"/>
                      <a:r>
                        <a:rPr lang="en-US" sz="1600"/>
                        <a:t>&lt;$106,800 (120%)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algn="ctr"/>
                      <a:r>
                        <a:rPr lang="en-US" sz="1600"/>
                        <a:t>none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extLst>
                  <a:ext uri="{0D108BD9-81ED-4DB2-BD59-A6C34878D82A}">
                    <a16:rowId xmlns:a16="http://schemas.microsoft.com/office/drawing/2014/main" val="3232332986"/>
                  </a:ext>
                </a:extLst>
              </a:tr>
              <a:tr h="370840">
                <a:tc>
                  <a:txBody>
                    <a:bodyPr/>
                    <a:lstStyle/>
                    <a:p>
                      <a:endParaRPr lang="en-US" sz="1600"/>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2CC">
                        <a:alpha val="71745"/>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a:t>&lt;$106,800 (120%)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none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extLst>
                  <a:ext uri="{0D108BD9-81ED-4DB2-BD59-A6C34878D82A}">
                    <a16:rowId xmlns:a16="http://schemas.microsoft.com/office/drawing/2014/main" val="18538762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Achievable</a:t>
                      </a:r>
                    </a:p>
                    <a:p>
                      <a:endParaRPr lang="en-US" sz="160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2CC">
                        <a:alpha val="71745"/>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no maximum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One occupant &gt;=30 hours/week for a Tahoe business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extLst>
                  <a:ext uri="{0D108BD9-81ED-4DB2-BD59-A6C34878D82A}">
                    <a16:rowId xmlns:a16="http://schemas.microsoft.com/office/drawing/2014/main" val="1296075980"/>
                  </a:ext>
                </a:extLst>
              </a:tr>
              <a:tr h="370840">
                <a:tc>
                  <a:txBody>
                    <a:bodyPr/>
                    <a:lstStyle/>
                    <a:p>
                      <a:endParaRPr lang="en-US" sz="160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no maximum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Retired and has lived in Deed restricted unit  &gt; 7 years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alpha val="71745"/>
                      </a:srgbClr>
                    </a:solidFill>
                  </a:tcPr>
                </a:tc>
                <a:extLst>
                  <a:ext uri="{0D108BD9-81ED-4DB2-BD59-A6C34878D82A}">
                    <a16:rowId xmlns:a16="http://schemas.microsoft.com/office/drawing/2014/main" val="1282561354"/>
                  </a:ext>
                </a:extLst>
              </a:tr>
            </a:tbl>
          </a:graphicData>
        </a:graphic>
      </p:graphicFrame>
      <p:sp>
        <p:nvSpPr>
          <p:cNvPr id="7" name="Title 1">
            <a:extLst>
              <a:ext uri="{FF2B5EF4-FFF2-40B4-BE49-F238E27FC236}">
                <a16:creationId xmlns:a16="http://schemas.microsoft.com/office/drawing/2014/main" id="{DB7C36AB-3BE2-8AE5-836E-0937A1242BF1}"/>
              </a:ext>
            </a:extLst>
          </p:cNvPr>
          <p:cNvSpPr>
            <a:spLocks noGrp="1"/>
          </p:cNvSpPr>
          <p:nvPr>
            <p:ph type="title"/>
          </p:nvPr>
        </p:nvSpPr>
        <p:spPr>
          <a:xfrm>
            <a:off x="773218" y="24711"/>
            <a:ext cx="10515600" cy="1325563"/>
          </a:xfrm>
        </p:spPr>
        <p:txBody>
          <a:bodyPr>
            <a:normAutofit/>
          </a:bodyPr>
          <a:lstStyle/>
          <a:p>
            <a:pPr marL="2971800" indent="-2971800"/>
            <a:r>
              <a:rPr lang="en-US" sz="2800" dirty="0">
                <a:solidFill>
                  <a:srgbClr val="C00000"/>
                </a:solidFill>
              </a:rPr>
              <a:t>Workforce Housing: </a:t>
            </a:r>
            <a:r>
              <a:rPr lang="en-US" sz="2800" dirty="0"/>
              <a:t>Deed restrictions to encourage affordable housing development need reconsideration.</a:t>
            </a:r>
          </a:p>
        </p:txBody>
      </p:sp>
      <p:sp>
        <p:nvSpPr>
          <p:cNvPr id="8" name="TextBox 7">
            <a:extLst>
              <a:ext uri="{FF2B5EF4-FFF2-40B4-BE49-F238E27FC236}">
                <a16:creationId xmlns:a16="http://schemas.microsoft.com/office/drawing/2014/main" id="{1A2476C3-E398-A643-D79C-D283ED2FB689}"/>
              </a:ext>
            </a:extLst>
          </p:cNvPr>
          <p:cNvSpPr txBox="1"/>
          <p:nvPr/>
        </p:nvSpPr>
        <p:spPr>
          <a:xfrm>
            <a:off x="720528" y="1360827"/>
            <a:ext cx="4976899" cy="646331"/>
          </a:xfrm>
          <a:prstGeom prst="rect">
            <a:avLst/>
          </a:prstGeom>
          <a:noFill/>
        </p:spPr>
        <p:txBody>
          <a:bodyPr wrap="square" rtlCol="0">
            <a:spAutoFit/>
          </a:bodyPr>
          <a:lstStyle/>
          <a:p>
            <a:r>
              <a:rPr lang="en-US" b="1"/>
              <a:t>TRPA Income Levels  - Housing Affordability</a:t>
            </a:r>
          </a:p>
          <a:p>
            <a:r>
              <a:rPr lang="en-US" sz="1400"/>
              <a:t>Based on a 3-person household</a:t>
            </a:r>
            <a:r>
              <a:rPr lang="en-US" b="1"/>
              <a:t>. </a:t>
            </a:r>
          </a:p>
        </p:txBody>
      </p:sp>
      <p:grpSp>
        <p:nvGrpSpPr>
          <p:cNvPr id="34" name="Group 33">
            <a:extLst>
              <a:ext uri="{FF2B5EF4-FFF2-40B4-BE49-F238E27FC236}">
                <a16:creationId xmlns:a16="http://schemas.microsoft.com/office/drawing/2014/main" id="{76533A01-442A-241A-AFB2-967E9380774D}"/>
              </a:ext>
            </a:extLst>
          </p:cNvPr>
          <p:cNvGrpSpPr/>
          <p:nvPr/>
        </p:nvGrpSpPr>
        <p:grpSpPr>
          <a:xfrm>
            <a:off x="5048175" y="3875028"/>
            <a:ext cx="6576488" cy="1669760"/>
            <a:chOff x="5389533" y="3964928"/>
            <a:chExt cx="6576488" cy="1669760"/>
          </a:xfrm>
          <a:solidFill>
            <a:schemeClr val="accent4">
              <a:lumMod val="60000"/>
              <a:lumOff val="40000"/>
            </a:schemeClr>
          </a:solidFill>
        </p:grpSpPr>
        <p:sp>
          <p:nvSpPr>
            <p:cNvPr id="32" name="Left Arrow 31">
              <a:extLst>
                <a:ext uri="{FF2B5EF4-FFF2-40B4-BE49-F238E27FC236}">
                  <a16:creationId xmlns:a16="http://schemas.microsoft.com/office/drawing/2014/main" id="{F800E446-F915-B2C8-E850-41998C7E159F}"/>
                </a:ext>
              </a:extLst>
            </p:cNvPr>
            <p:cNvSpPr/>
            <p:nvPr/>
          </p:nvSpPr>
          <p:spPr>
            <a:xfrm>
              <a:off x="5389533" y="3964928"/>
              <a:ext cx="6576487" cy="1669760"/>
            </a:xfrm>
            <a:prstGeom prst="leftArrow">
              <a:avLst>
                <a:gd name="adj1" fmla="val 72191"/>
                <a:gd name="adj2" fmla="val 51009"/>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FDF466-1B92-0B7E-EACD-E4A39CDD93B3}"/>
                </a:ext>
              </a:extLst>
            </p:cNvPr>
            <p:cNvSpPr txBox="1"/>
            <p:nvPr/>
          </p:nvSpPr>
          <p:spPr>
            <a:xfrm>
              <a:off x="5776554" y="4445865"/>
              <a:ext cx="6189467" cy="707886"/>
            </a:xfrm>
            <a:prstGeom prst="rect">
              <a:avLst/>
            </a:prstGeom>
            <a:grpFill/>
          </p:spPr>
          <p:txBody>
            <a:bodyPr wrap="square" rtlCol="0">
              <a:spAutoFit/>
            </a:bodyPr>
            <a:lstStyle/>
            <a:p>
              <a:r>
                <a:rPr lang="en-US" sz="2000"/>
                <a:t>This category has no income or assets cap, no limit on sales price, so the housing could be high-end condos.</a:t>
              </a:r>
            </a:p>
          </p:txBody>
        </p:sp>
      </p:grpSp>
      <p:grpSp>
        <p:nvGrpSpPr>
          <p:cNvPr id="33" name="Group 32">
            <a:extLst>
              <a:ext uri="{FF2B5EF4-FFF2-40B4-BE49-F238E27FC236}">
                <a16:creationId xmlns:a16="http://schemas.microsoft.com/office/drawing/2014/main" id="{2E091696-E685-A689-5693-CB3DF311A5D6}"/>
              </a:ext>
            </a:extLst>
          </p:cNvPr>
          <p:cNvGrpSpPr/>
          <p:nvPr/>
        </p:nvGrpSpPr>
        <p:grpSpPr>
          <a:xfrm>
            <a:off x="4712546" y="2371812"/>
            <a:ext cx="6433862" cy="1669760"/>
            <a:chOff x="5611529" y="2621595"/>
            <a:chExt cx="6433862" cy="1669760"/>
          </a:xfrm>
        </p:grpSpPr>
        <p:sp>
          <p:nvSpPr>
            <p:cNvPr id="28" name="Left Arrow 27">
              <a:extLst>
                <a:ext uri="{FF2B5EF4-FFF2-40B4-BE49-F238E27FC236}">
                  <a16:creationId xmlns:a16="http://schemas.microsoft.com/office/drawing/2014/main" id="{748ACEA6-E5EB-9DC3-71FA-3E43FF495EAF}"/>
                </a:ext>
              </a:extLst>
            </p:cNvPr>
            <p:cNvSpPr/>
            <p:nvPr/>
          </p:nvSpPr>
          <p:spPr>
            <a:xfrm>
              <a:off x="5611529" y="2621595"/>
              <a:ext cx="6433862" cy="1669760"/>
            </a:xfrm>
            <a:prstGeom prst="leftArrow">
              <a:avLst>
                <a:gd name="adj1" fmla="val 72191"/>
                <a:gd name="adj2" fmla="val 51009"/>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E6ABAF1-E10E-91C6-967D-699394196187}"/>
                </a:ext>
              </a:extLst>
            </p:cNvPr>
            <p:cNvSpPr txBox="1"/>
            <p:nvPr/>
          </p:nvSpPr>
          <p:spPr>
            <a:xfrm>
              <a:off x="6324036" y="3102532"/>
              <a:ext cx="5616102" cy="707886"/>
            </a:xfrm>
            <a:prstGeom prst="rect">
              <a:avLst/>
            </a:prstGeom>
            <a:noFill/>
          </p:spPr>
          <p:txBody>
            <a:bodyPr wrap="square" rtlCol="0">
              <a:spAutoFit/>
            </a:bodyPr>
            <a:lstStyle/>
            <a:p>
              <a:r>
                <a:rPr lang="en-US" sz="2000"/>
                <a:t>These categories do not require Tahoe Basin  employment.</a:t>
              </a:r>
            </a:p>
          </p:txBody>
        </p:sp>
      </p:grpSp>
      <p:sp>
        <p:nvSpPr>
          <p:cNvPr id="2" name="TextBox 1">
            <a:extLst>
              <a:ext uri="{FF2B5EF4-FFF2-40B4-BE49-F238E27FC236}">
                <a16:creationId xmlns:a16="http://schemas.microsoft.com/office/drawing/2014/main" id="{8636FFB4-A38D-D160-835D-016B1A879B5A}"/>
              </a:ext>
            </a:extLst>
          </p:cNvPr>
          <p:cNvSpPr txBox="1"/>
          <p:nvPr/>
        </p:nvSpPr>
        <p:spPr>
          <a:xfrm>
            <a:off x="537384" y="5858797"/>
            <a:ext cx="11913030" cy="369332"/>
          </a:xfrm>
          <a:prstGeom prst="rect">
            <a:avLst/>
          </a:prstGeom>
          <a:noFill/>
        </p:spPr>
        <p:txBody>
          <a:bodyPr wrap="square" rtlCol="0">
            <a:spAutoFit/>
          </a:bodyPr>
          <a:lstStyle/>
          <a:p>
            <a:r>
              <a:rPr lang="en-US" dirty="0"/>
              <a:t>Given these provisions, increasing </a:t>
            </a:r>
            <a:r>
              <a:rPr lang="en-US" b="1" dirty="0"/>
              <a:t>height, density, and coverage</a:t>
            </a:r>
            <a:r>
              <a:rPr lang="en-US" dirty="0"/>
              <a:t> will not likely result in hoped for workforce housing.</a:t>
            </a:r>
          </a:p>
        </p:txBody>
      </p:sp>
      <p:sp>
        <p:nvSpPr>
          <p:cNvPr id="3" name="TextBox 2">
            <a:extLst>
              <a:ext uri="{FF2B5EF4-FFF2-40B4-BE49-F238E27FC236}">
                <a16:creationId xmlns:a16="http://schemas.microsoft.com/office/drawing/2014/main" id="{F8DACC44-4435-41CE-FEEF-9BD3EC4F9757}"/>
              </a:ext>
            </a:extLst>
          </p:cNvPr>
          <p:cNvSpPr txBox="1"/>
          <p:nvPr/>
        </p:nvSpPr>
        <p:spPr>
          <a:xfrm>
            <a:off x="9960321" y="706881"/>
            <a:ext cx="2372174" cy="2308324"/>
          </a:xfrm>
          <a:prstGeom prst="rect">
            <a:avLst/>
          </a:prstGeom>
          <a:solidFill>
            <a:srgbClr val="FFFF00"/>
          </a:solidFill>
        </p:spPr>
        <p:txBody>
          <a:bodyPr wrap="square" rtlCol="0">
            <a:spAutoFit/>
          </a:bodyPr>
          <a:lstStyle/>
          <a:p>
            <a:r>
              <a:rPr lang="en-US" dirty="0"/>
              <a:t>I understand that at the Nov 8 Advisory Planning meeting, there was a suggestion to allow a larger percentage of the development to be commercial.</a:t>
            </a:r>
          </a:p>
        </p:txBody>
      </p:sp>
      <p:sp>
        <p:nvSpPr>
          <p:cNvPr id="5" name="Date Placeholder 4">
            <a:extLst>
              <a:ext uri="{FF2B5EF4-FFF2-40B4-BE49-F238E27FC236}">
                <a16:creationId xmlns:a16="http://schemas.microsoft.com/office/drawing/2014/main" id="{98496CCF-E4F8-50F6-29C8-2D8EDBBC2BAF}"/>
              </a:ext>
            </a:extLst>
          </p:cNvPr>
          <p:cNvSpPr>
            <a:spLocks noGrp="1"/>
          </p:cNvSpPr>
          <p:nvPr>
            <p:ph type="dt" sz="half" idx="10"/>
          </p:nvPr>
        </p:nvSpPr>
        <p:spPr/>
        <p:txBody>
          <a:bodyPr/>
          <a:lstStyle/>
          <a:p>
            <a:fld id="{8E08B19F-3870-1049-9816-D220C31E10BB}" type="datetime1">
              <a:rPr lang="en-US" smtClean="0"/>
              <a:t>12/4/23</a:t>
            </a:fld>
            <a:endParaRPr lang="en-US"/>
          </a:p>
        </p:txBody>
      </p:sp>
      <p:sp>
        <p:nvSpPr>
          <p:cNvPr id="6" name="Footer Placeholder 5">
            <a:extLst>
              <a:ext uri="{FF2B5EF4-FFF2-40B4-BE49-F238E27FC236}">
                <a16:creationId xmlns:a16="http://schemas.microsoft.com/office/drawing/2014/main" id="{6C3EB65E-C41C-8F2B-F78C-1F0B0F44B91C}"/>
              </a:ext>
            </a:extLst>
          </p:cNvPr>
          <p:cNvSpPr>
            <a:spLocks noGrp="1"/>
          </p:cNvSpPr>
          <p:nvPr>
            <p:ph type="ftr" sz="quarter" idx="11"/>
          </p:nvPr>
        </p:nvSpPr>
        <p:spPr/>
        <p:txBody>
          <a:bodyPr/>
          <a:lstStyle/>
          <a:p>
            <a:r>
              <a:rPr lang="en-US" dirty="0"/>
              <a:t>Incline Village / Crystal Bay CAB</a:t>
            </a:r>
          </a:p>
        </p:txBody>
      </p:sp>
      <p:sp>
        <p:nvSpPr>
          <p:cNvPr id="9" name="Slide Number Placeholder 8">
            <a:extLst>
              <a:ext uri="{FF2B5EF4-FFF2-40B4-BE49-F238E27FC236}">
                <a16:creationId xmlns:a16="http://schemas.microsoft.com/office/drawing/2014/main" id="{5C936375-BCE7-EFB5-B1DA-CA18C19B8C2A}"/>
              </a:ext>
            </a:extLst>
          </p:cNvPr>
          <p:cNvSpPr>
            <a:spLocks noGrp="1"/>
          </p:cNvSpPr>
          <p:nvPr>
            <p:ph type="sldNum" sz="quarter" idx="12"/>
          </p:nvPr>
        </p:nvSpPr>
        <p:spPr/>
        <p:txBody>
          <a:bodyPr/>
          <a:lstStyle/>
          <a:p>
            <a:fld id="{F17E60C3-7139-9541-B2BD-DC7BC1FB3AD8}" type="slidenum">
              <a:rPr lang="en-US" smtClean="0"/>
              <a:t>5</a:t>
            </a:fld>
            <a:endParaRPr lang="en-US" dirty="0"/>
          </a:p>
        </p:txBody>
      </p:sp>
    </p:spTree>
    <p:extLst>
      <p:ext uri="{BB962C8B-B14F-4D97-AF65-F5344CB8AC3E}">
        <p14:creationId xmlns:p14="http://schemas.microsoft.com/office/powerpoint/2010/main" val="418888464"/>
      </p:ext>
    </p:extLst>
  </p:cSld>
  <p:clrMapOvr>
    <a:masterClrMapping/>
  </p:clrMapOvr>
  <mc:AlternateContent xmlns:mc="http://schemas.openxmlformats.org/markup-compatibility/2006" xmlns:p14="http://schemas.microsoft.com/office/powerpoint/2010/main">
    <mc:Choice Requires="p14">
      <p:transition spd="slow" p14:dur="2000" advTm="131561"/>
    </mc:Choice>
    <mc:Fallback xmlns="">
      <p:transition spd="slow" advTm="13156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848958-807C-600C-D3F4-85EAFA44E9CC}"/>
              </a:ext>
            </a:extLst>
          </p:cNvPr>
          <p:cNvSpPr>
            <a:spLocks noGrp="1"/>
          </p:cNvSpPr>
          <p:nvPr>
            <p:ph type="dt" sz="half" idx="10"/>
          </p:nvPr>
        </p:nvSpPr>
        <p:spPr/>
        <p:txBody>
          <a:bodyPr/>
          <a:lstStyle/>
          <a:p>
            <a:fld id="{2DB1C134-3EF2-5A43-8A45-073AE919E45A}" type="datetime1">
              <a:rPr lang="en-US" smtClean="0"/>
              <a:t>12/4/23</a:t>
            </a:fld>
            <a:endParaRPr lang="en-US" dirty="0"/>
          </a:p>
        </p:txBody>
      </p:sp>
      <p:sp>
        <p:nvSpPr>
          <p:cNvPr id="4" name="Footer Placeholder 3">
            <a:extLst>
              <a:ext uri="{FF2B5EF4-FFF2-40B4-BE49-F238E27FC236}">
                <a16:creationId xmlns:a16="http://schemas.microsoft.com/office/drawing/2014/main" id="{CC3A2EFC-C48C-7FE8-1F51-BAA2F991899C}"/>
              </a:ext>
            </a:extLst>
          </p:cNvPr>
          <p:cNvSpPr>
            <a:spLocks noGrp="1"/>
          </p:cNvSpPr>
          <p:nvPr>
            <p:ph type="ftr" sz="quarter" idx="11"/>
          </p:nvPr>
        </p:nvSpPr>
        <p:spPr/>
        <p:txBody>
          <a:bodyPr/>
          <a:lstStyle/>
          <a:p>
            <a:r>
              <a:rPr lang="en-US"/>
              <a:t>Incline Village / Crystal Bay CAB</a:t>
            </a:r>
          </a:p>
        </p:txBody>
      </p:sp>
      <p:sp>
        <p:nvSpPr>
          <p:cNvPr id="5" name="Slide Number Placeholder 4">
            <a:extLst>
              <a:ext uri="{FF2B5EF4-FFF2-40B4-BE49-F238E27FC236}">
                <a16:creationId xmlns:a16="http://schemas.microsoft.com/office/drawing/2014/main" id="{9BBCC225-CB00-1E2E-0C0F-E7214377C78B}"/>
              </a:ext>
            </a:extLst>
          </p:cNvPr>
          <p:cNvSpPr>
            <a:spLocks noGrp="1"/>
          </p:cNvSpPr>
          <p:nvPr>
            <p:ph type="sldNum" sz="quarter" idx="12"/>
          </p:nvPr>
        </p:nvSpPr>
        <p:spPr/>
        <p:txBody>
          <a:bodyPr/>
          <a:lstStyle/>
          <a:p>
            <a:fld id="{F17E60C3-7139-9541-B2BD-DC7BC1FB3AD8}" type="slidenum">
              <a:rPr lang="en-US" smtClean="0"/>
              <a:t>6</a:t>
            </a:fld>
            <a:endParaRPr lang="en-US"/>
          </a:p>
        </p:txBody>
      </p:sp>
      <p:sp>
        <p:nvSpPr>
          <p:cNvPr id="6" name="Title 1">
            <a:extLst>
              <a:ext uri="{FF2B5EF4-FFF2-40B4-BE49-F238E27FC236}">
                <a16:creationId xmlns:a16="http://schemas.microsoft.com/office/drawing/2014/main" id="{F5F62939-A9BD-3491-00D2-3F5F3963AA75}"/>
              </a:ext>
            </a:extLst>
          </p:cNvPr>
          <p:cNvSpPr>
            <a:spLocks noGrp="1"/>
          </p:cNvSpPr>
          <p:nvPr>
            <p:ph type="title"/>
          </p:nvPr>
        </p:nvSpPr>
        <p:spPr>
          <a:xfrm>
            <a:off x="417443" y="-2619"/>
            <a:ext cx="11774557" cy="1325563"/>
          </a:xfrm>
        </p:spPr>
        <p:txBody>
          <a:bodyPr>
            <a:normAutofit/>
          </a:bodyPr>
          <a:lstStyle/>
          <a:p>
            <a:r>
              <a:rPr lang="en-US" sz="2800" dirty="0">
                <a:solidFill>
                  <a:srgbClr val="C00000"/>
                </a:solidFill>
              </a:rPr>
              <a:t>Workforce Housing:  </a:t>
            </a:r>
            <a:r>
              <a:rPr lang="en-US" sz="2800" dirty="0"/>
              <a:t>At </a:t>
            </a:r>
            <a:r>
              <a:rPr lang="en-US" sz="3600" dirty="0"/>
              <a:t>10%, </a:t>
            </a:r>
            <a:r>
              <a:rPr lang="en-US" sz="2800" dirty="0"/>
              <a:t>inclusionary housing makes the problem worse.</a:t>
            </a:r>
          </a:p>
        </p:txBody>
      </p:sp>
      <p:sp>
        <p:nvSpPr>
          <p:cNvPr id="7" name="TextBox 6">
            <a:extLst>
              <a:ext uri="{FF2B5EF4-FFF2-40B4-BE49-F238E27FC236}">
                <a16:creationId xmlns:a16="http://schemas.microsoft.com/office/drawing/2014/main" id="{0570FC7D-6BAE-4363-6AB2-6100DDF72367}"/>
              </a:ext>
            </a:extLst>
          </p:cNvPr>
          <p:cNvSpPr txBox="1"/>
          <p:nvPr/>
        </p:nvSpPr>
        <p:spPr>
          <a:xfrm>
            <a:off x="877953" y="1536174"/>
            <a:ext cx="944217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31% of the peak population* are workers.</a:t>
            </a:r>
            <a:br>
              <a:rPr lang="en-US" sz="2400" dirty="0"/>
            </a:br>
            <a:endParaRPr lang="en-US" sz="2400" dirty="0"/>
          </a:p>
          <a:p>
            <a:pPr marL="285750" indent="-285750">
              <a:buFont typeface="Arial" panose="020B0604020202020204" pitchFamily="34" charset="0"/>
              <a:buChar char="•"/>
            </a:pPr>
            <a:r>
              <a:rPr lang="en-US" sz="2400" dirty="0"/>
              <a:t>Adding housing at a rate that increases population faster than it accommodates workers makes the situation worse…</a:t>
            </a:r>
          </a:p>
          <a:p>
            <a:pPr marL="742950" lvl="1" indent="-285750">
              <a:buFont typeface="Arial" panose="020B0604020202020204" pitchFamily="34" charset="0"/>
              <a:buChar char="•"/>
            </a:pPr>
            <a:r>
              <a:rPr lang="en-US" sz="2400" dirty="0"/>
              <a:t>90:10  </a:t>
            </a:r>
            <a:r>
              <a:rPr lang="en-US" sz="2400" dirty="0" err="1"/>
              <a:t>wf</a:t>
            </a:r>
            <a:r>
              <a:rPr lang="en-US" sz="2400" dirty="0"/>
              <a:t> housing shortage increased by 21 units for every 100 built</a:t>
            </a:r>
          </a:p>
          <a:p>
            <a:pPr marL="742950" lvl="1" indent="-285750">
              <a:buFont typeface="Arial" panose="020B0604020202020204" pitchFamily="34" charset="0"/>
              <a:buChar char="•"/>
            </a:pPr>
            <a:r>
              <a:rPr lang="en-US" sz="2400" dirty="0"/>
              <a:t>69:31  breakeven, shortage remains at current level</a:t>
            </a:r>
            <a:br>
              <a:rPr lang="en-US" sz="2400" dirty="0"/>
            </a:br>
            <a:endParaRPr lang="en-US" sz="2400" dirty="0"/>
          </a:p>
          <a:p>
            <a:pPr marL="285750" indent="-285750">
              <a:buFont typeface="Arial" panose="020B0604020202020204" pitchFamily="34" charset="0"/>
              <a:buChar char="•"/>
            </a:pPr>
            <a:r>
              <a:rPr lang="en-US" sz="2400" dirty="0"/>
              <a:t>… and consumes land that makes future efforts to provide workforce housing more difficult or impossible.</a:t>
            </a:r>
          </a:p>
        </p:txBody>
      </p:sp>
      <p:sp>
        <p:nvSpPr>
          <p:cNvPr id="8" name="TextBox 7">
            <a:extLst>
              <a:ext uri="{FF2B5EF4-FFF2-40B4-BE49-F238E27FC236}">
                <a16:creationId xmlns:a16="http://schemas.microsoft.com/office/drawing/2014/main" id="{193A5DD1-0E16-DCCE-FEBD-68786926998D}"/>
              </a:ext>
            </a:extLst>
          </p:cNvPr>
          <p:cNvSpPr txBox="1"/>
          <p:nvPr/>
        </p:nvSpPr>
        <p:spPr>
          <a:xfrm>
            <a:off x="487017" y="5606257"/>
            <a:ext cx="11217965" cy="523220"/>
          </a:xfrm>
          <a:prstGeom prst="rect">
            <a:avLst/>
          </a:prstGeom>
          <a:noFill/>
        </p:spPr>
        <p:txBody>
          <a:bodyPr wrap="square" rtlCol="0">
            <a:spAutoFit/>
          </a:bodyPr>
          <a:lstStyle/>
          <a:p>
            <a:r>
              <a:rPr lang="en-US" sz="1400" dirty="0"/>
              <a:t>* </a:t>
            </a:r>
            <a:r>
              <a:rPr lang="en-US" sz="1400" i="1" dirty="0"/>
              <a:t>Peak population </a:t>
            </a:r>
            <a:r>
              <a:rPr lang="en-US" sz="1400" dirty="0"/>
              <a:t>includes full-time residents, second home owners in town, STR renters, commute workers in town, and day visitors.  This is the most all-encompassing estimate of population and therefore the largest denominator, and therefore the most conservative estimate of worker percentage.</a:t>
            </a:r>
            <a:endParaRPr lang="en-US" sz="1400" i="1" dirty="0"/>
          </a:p>
        </p:txBody>
      </p:sp>
      <p:sp>
        <p:nvSpPr>
          <p:cNvPr id="9" name="Pentagon 8">
            <a:hlinkClick r:id="rId3" action="ppaction://hlinksldjump"/>
            <a:extLst>
              <a:ext uri="{FF2B5EF4-FFF2-40B4-BE49-F238E27FC236}">
                <a16:creationId xmlns:a16="http://schemas.microsoft.com/office/drawing/2014/main" id="{FC093850-326C-68F8-8CE8-149847C14AA6}"/>
              </a:ext>
            </a:extLst>
          </p:cNvPr>
          <p:cNvSpPr/>
          <p:nvPr/>
        </p:nvSpPr>
        <p:spPr>
          <a:xfrm>
            <a:off x="10595113" y="4989443"/>
            <a:ext cx="914400" cy="3323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math</a:t>
            </a:r>
          </a:p>
        </p:txBody>
      </p:sp>
      <p:sp>
        <p:nvSpPr>
          <p:cNvPr id="11" name="Oval 10">
            <a:extLst>
              <a:ext uri="{FF2B5EF4-FFF2-40B4-BE49-F238E27FC236}">
                <a16:creationId xmlns:a16="http://schemas.microsoft.com/office/drawing/2014/main" id="{05ECD103-B66C-FE34-492A-5B0ED10272C9}"/>
              </a:ext>
            </a:extLst>
          </p:cNvPr>
          <p:cNvSpPr>
            <a:spLocks noChangeAspect="1"/>
          </p:cNvSpPr>
          <p:nvPr/>
        </p:nvSpPr>
        <p:spPr>
          <a:xfrm>
            <a:off x="114300" y="6595729"/>
            <a:ext cx="182880" cy="182880"/>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rPr>
              <a:t>P</a:t>
            </a:r>
          </a:p>
        </p:txBody>
      </p:sp>
    </p:spTree>
    <p:extLst>
      <p:ext uri="{BB962C8B-B14F-4D97-AF65-F5344CB8AC3E}">
        <p14:creationId xmlns:p14="http://schemas.microsoft.com/office/powerpoint/2010/main" val="3551605130"/>
      </p:ext>
    </p:extLst>
  </p:cSld>
  <p:clrMapOvr>
    <a:masterClrMapping/>
  </p:clrMapOvr>
  <mc:AlternateContent xmlns:mc="http://schemas.openxmlformats.org/markup-compatibility/2006" xmlns:p14="http://schemas.microsoft.com/office/powerpoint/2010/main">
    <mc:Choice Requires="p14">
      <p:transition spd="slow" p14:dur="2000" advTm="121270"/>
    </mc:Choice>
    <mc:Fallback xmlns="">
      <p:transition spd="slow" advTm="12127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B135-15A4-AA57-5AE3-03D09EC03CF8}"/>
              </a:ext>
            </a:extLst>
          </p:cNvPr>
          <p:cNvSpPr>
            <a:spLocks noGrp="1"/>
          </p:cNvSpPr>
          <p:nvPr>
            <p:ph type="title"/>
          </p:nvPr>
        </p:nvSpPr>
        <p:spPr>
          <a:xfrm>
            <a:off x="577177" y="26009"/>
            <a:ext cx="11407994" cy="1325563"/>
          </a:xfrm>
        </p:spPr>
        <p:txBody>
          <a:bodyPr>
            <a:normAutofit/>
          </a:bodyPr>
          <a:lstStyle/>
          <a:p>
            <a:r>
              <a:rPr lang="en-US" sz="2800" dirty="0">
                <a:solidFill>
                  <a:srgbClr val="C00000"/>
                </a:solidFill>
              </a:rPr>
              <a:t>Workforce Housing:  </a:t>
            </a:r>
            <a:r>
              <a:rPr lang="en-US" sz="2800" dirty="0"/>
              <a:t>Where to build? Housing on public land is not enough.</a:t>
            </a:r>
          </a:p>
        </p:txBody>
      </p:sp>
      <p:graphicFrame>
        <p:nvGraphicFramePr>
          <p:cNvPr id="3" name="Table 2">
            <a:extLst>
              <a:ext uri="{FF2B5EF4-FFF2-40B4-BE49-F238E27FC236}">
                <a16:creationId xmlns:a16="http://schemas.microsoft.com/office/drawing/2014/main" id="{68961660-6FA1-0E2D-8027-33C5A1451471}"/>
              </a:ext>
            </a:extLst>
          </p:cNvPr>
          <p:cNvGraphicFramePr>
            <a:graphicFrameLocks noGrp="1"/>
          </p:cNvGraphicFramePr>
          <p:nvPr>
            <p:extLst>
              <p:ext uri="{D42A27DB-BD31-4B8C-83A1-F6EECF244321}">
                <p14:modId xmlns:p14="http://schemas.microsoft.com/office/powerpoint/2010/main" val="1597880327"/>
              </p:ext>
            </p:extLst>
          </p:nvPr>
        </p:nvGraphicFramePr>
        <p:xfrm>
          <a:off x="1239864" y="1932489"/>
          <a:ext cx="8770377" cy="3967480"/>
        </p:xfrm>
        <a:graphic>
          <a:graphicData uri="http://schemas.openxmlformats.org/drawingml/2006/table">
            <a:tbl>
              <a:tblPr firstRow="1" bandRow="1">
                <a:tableStyleId>{5C22544A-7EE6-4342-B048-85BDC9FD1C3A}</a:tableStyleId>
              </a:tblPr>
              <a:tblGrid>
                <a:gridCol w="2014780">
                  <a:extLst>
                    <a:ext uri="{9D8B030D-6E8A-4147-A177-3AD203B41FA5}">
                      <a16:colId xmlns:a16="http://schemas.microsoft.com/office/drawing/2014/main" val="3417198800"/>
                    </a:ext>
                  </a:extLst>
                </a:gridCol>
                <a:gridCol w="2105073">
                  <a:extLst>
                    <a:ext uri="{9D8B030D-6E8A-4147-A177-3AD203B41FA5}">
                      <a16:colId xmlns:a16="http://schemas.microsoft.com/office/drawing/2014/main" val="3764780166"/>
                    </a:ext>
                  </a:extLst>
                </a:gridCol>
                <a:gridCol w="1207505">
                  <a:extLst>
                    <a:ext uri="{9D8B030D-6E8A-4147-A177-3AD203B41FA5}">
                      <a16:colId xmlns:a16="http://schemas.microsoft.com/office/drawing/2014/main" val="2009355790"/>
                    </a:ext>
                  </a:extLst>
                </a:gridCol>
                <a:gridCol w="1174869">
                  <a:extLst>
                    <a:ext uri="{9D8B030D-6E8A-4147-A177-3AD203B41FA5}">
                      <a16:colId xmlns:a16="http://schemas.microsoft.com/office/drawing/2014/main" val="4162396085"/>
                    </a:ext>
                  </a:extLst>
                </a:gridCol>
                <a:gridCol w="1452268">
                  <a:extLst>
                    <a:ext uri="{9D8B030D-6E8A-4147-A177-3AD203B41FA5}">
                      <a16:colId xmlns:a16="http://schemas.microsoft.com/office/drawing/2014/main" val="2933143305"/>
                    </a:ext>
                  </a:extLst>
                </a:gridCol>
                <a:gridCol w="815882">
                  <a:extLst>
                    <a:ext uri="{9D8B030D-6E8A-4147-A177-3AD203B41FA5}">
                      <a16:colId xmlns:a16="http://schemas.microsoft.com/office/drawing/2014/main" val="3062332209"/>
                    </a:ext>
                  </a:extLst>
                </a:gridCol>
              </a:tblGrid>
              <a:tr h="593722">
                <a:tc>
                  <a:txBody>
                    <a:bodyPr/>
                    <a:lstStyle/>
                    <a:p>
                      <a:pPr algn="ctr"/>
                      <a:endParaRPr lang="en-US" b="0">
                        <a:solidFill>
                          <a:schemeClr val="tx1"/>
                        </a:solidFill>
                      </a:endParaRPr>
                    </a:p>
                    <a:p>
                      <a:pPr algn="ctr"/>
                      <a:r>
                        <a:rPr lang="en-US" b="0">
                          <a:solidFill>
                            <a:schemeClr val="tx1"/>
                          </a:solidFill>
                        </a:rPr>
                        <a:t>Location</a:t>
                      </a:r>
                    </a:p>
                  </a:txBody>
                  <a:tcP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p>
                      <a:pPr algn="ctr"/>
                      <a:r>
                        <a:rPr lang="en-US" b="0">
                          <a:solidFill>
                            <a:schemeClr val="tx1"/>
                          </a:solidFill>
                        </a:rPr>
                        <a:t>Owner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Density: units per acre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Acres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Number units</a:t>
                      </a:r>
                    </a:p>
                    <a:p>
                      <a:pPr algn="ctr"/>
                      <a:r>
                        <a:rPr lang="en-US" b="0">
                          <a:solidFill>
                            <a:schemeClr val="tx1"/>
                          </a:solidFill>
                        </a:rPr>
                        <a:t>(A x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996236"/>
                  </a:ext>
                </a:extLst>
              </a:tr>
              <a:tr h="370840">
                <a:tc>
                  <a:txBody>
                    <a:bodyPr/>
                    <a:lstStyle/>
                    <a:p>
                      <a:r>
                        <a:rPr lang="en-US"/>
                        <a:t>Southwood (OEM)</a:t>
                      </a:r>
                    </a:p>
                  </a:txBody>
                  <a:tcPr>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a:t>TTD</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dirty="0"/>
                        <a:t>18.75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t>6.4</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en-US" dirty="0"/>
                        <a:t>120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endParaRPr lang="en-US"/>
                    </a:p>
                  </a:txBody>
                  <a:tcPr>
                    <a:lnL w="12700" cap="flat" cmpd="sng" algn="ctr">
                      <a:solidFill>
                        <a:schemeClr val="bg1">
                          <a:lumMod val="50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03890635"/>
                  </a:ext>
                </a:extLst>
              </a:tr>
              <a:tr h="370840">
                <a:tc>
                  <a:txBody>
                    <a:bodyPr/>
                    <a:lstStyle/>
                    <a:p>
                      <a:r>
                        <a:rPr lang="en-US"/>
                        <a:t>Country club</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a:t>Washoe County</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dirty="0"/>
                        <a:t>15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t>1.3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en-US" dirty="0"/>
                        <a:t>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endParaRPr lang="en-US"/>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85997981"/>
                  </a:ext>
                </a:extLst>
              </a:tr>
              <a:tr h="370840">
                <a:tc>
                  <a:txBody>
                    <a:bodyPr/>
                    <a:lstStyle/>
                    <a:p>
                      <a:r>
                        <a:rPr lang="en-US"/>
                        <a:t>Village, Donna</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Washoe Schools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dirty="0"/>
                        <a:t>15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a:t>3.5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dirty="0"/>
                        <a:t>52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dirty="0"/>
                        <a:t>191</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894796"/>
                  </a:ext>
                </a:extLst>
              </a:tr>
              <a:tr h="370840">
                <a:tc>
                  <a:txBody>
                    <a:bodyPr/>
                    <a:lstStyle/>
                    <a:p>
                      <a:r>
                        <a:rPr lang="en-US"/>
                        <a:t>Village at Harold</a:t>
                      </a:r>
                    </a:p>
                  </a:txBody>
                  <a:tcPr>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a:t>USFS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dirty="0"/>
                        <a:t>15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t>13.23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en-US" dirty="0"/>
                        <a:t>198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endParaRPr lang="en-US" dirty="0"/>
                    </a:p>
                  </a:txBody>
                  <a:tcPr>
                    <a:lnL w="12700" cap="flat" cmpd="sng" algn="ctr">
                      <a:solidFill>
                        <a:schemeClr val="bg1">
                          <a:lumMod val="50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67374848"/>
                  </a:ext>
                </a:extLst>
              </a:tr>
              <a:tr h="370840">
                <a:tc>
                  <a:txBody>
                    <a:bodyPr/>
                    <a:lstStyle/>
                    <a:p>
                      <a:r>
                        <a:rPr lang="en-US"/>
                        <a:t>Oriole Way</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a:t>USFS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dirty="0"/>
                        <a:t>15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t>0.22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en-US" dirty="0"/>
                        <a:t>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endParaRPr lang="en-US"/>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106417482"/>
                  </a:ext>
                </a:extLst>
              </a:tr>
              <a:tr h="370840">
                <a:tc>
                  <a:txBody>
                    <a:bodyPr/>
                    <a:lstStyle/>
                    <a:p>
                      <a:r>
                        <a:rPr lang="en-US"/>
                        <a:t>Northwood</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a:t>USFS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dirty="0"/>
                        <a:t>15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t>0.58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en-US" dirty="0"/>
                        <a:t>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endParaRPr lang="en-US"/>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47589798"/>
                  </a:ext>
                </a:extLst>
              </a:tr>
              <a:tr h="370840">
                <a:tc>
                  <a:txBody>
                    <a:bodyPr/>
                    <a:lstStyle/>
                    <a:p>
                      <a:r>
                        <a:rPr lang="en-US"/>
                        <a:t>Lark Court</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a:t>USFS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dirty="0"/>
                        <a:t>15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a:t>0.31</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dirty="0"/>
                        <a:t>4</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dirty="0"/>
                        <a:t>213</a:t>
                      </a: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9184"/>
                  </a:ext>
                </a:extLst>
              </a:tr>
              <a:tr h="370840">
                <a:tc>
                  <a:txBody>
                    <a:bodyPr/>
                    <a:lstStyle/>
                    <a:p>
                      <a:endParaRPr lang="en-US"/>
                    </a:p>
                  </a:txBody>
                  <a:tcPr>
                    <a:lnL w="12700" cmpd="sng">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US" sz="2400" b="1">
                        <a:highlight>
                          <a:srgbClr val="00FFFF"/>
                        </a:highlight>
                      </a:endParaRPr>
                    </a:p>
                  </a:txBody>
                  <a:tcP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2400" b="1" dirty="0">
                          <a:highlight>
                            <a:srgbClr val="00FFFF"/>
                          </a:highlight>
                        </a:rPr>
                        <a:t>404</a:t>
                      </a:r>
                    </a:p>
                  </a:txBody>
                  <a:tcP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3516225"/>
                  </a:ext>
                </a:extLst>
              </a:tr>
            </a:tbl>
          </a:graphicData>
        </a:graphic>
      </p:graphicFrame>
      <p:sp>
        <p:nvSpPr>
          <p:cNvPr id="4" name="TextBox 3">
            <a:extLst>
              <a:ext uri="{FF2B5EF4-FFF2-40B4-BE49-F238E27FC236}">
                <a16:creationId xmlns:a16="http://schemas.microsoft.com/office/drawing/2014/main" id="{FCB33CA4-6FF1-4CAE-7C92-6E48C2AE2F4A}"/>
              </a:ext>
            </a:extLst>
          </p:cNvPr>
          <p:cNvSpPr txBox="1"/>
          <p:nvPr/>
        </p:nvSpPr>
        <p:spPr>
          <a:xfrm>
            <a:off x="1129386" y="5739566"/>
            <a:ext cx="5519460" cy="430887"/>
          </a:xfrm>
          <a:prstGeom prst="rect">
            <a:avLst/>
          </a:prstGeom>
          <a:noFill/>
        </p:spPr>
        <p:txBody>
          <a:bodyPr wrap="none" rtlCol="0">
            <a:spAutoFit/>
          </a:bodyPr>
          <a:lstStyle/>
          <a:p>
            <a:r>
              <a:rPr lang="en-US" sz="1100" dirty="0"/>
              <a:t>*</a:t>
            </a:r>
            <a:r>
              <a:rPr lang="en-US" sz="1100" i="1" dirty="0"/>
              <a:t>Washoe Tahoe Housing Needs Report</a:t>
            </a:r>
            <a:r>
              <a:rPr lang="en-US" sz="1100" dirty="0"/>
              <a:t>, p.ES-3.</a:t>
            </a:r>
          </a:p>
          <a:p>
            <a:r>
              <a:rPr lang="en-US" sz="1100" dirty="0"/>
              <a:t>Table data from p.37 of </a:t>
            </a:r>
            <a:r>
              <a:rPr lang="en-US" sz="1100" i="1" dirty="0"/>
              <a:t>Housing Roadmap</a:t>
            </a:r>
            <a:r>
              <a:rPr lang="en-US" sz="1100" dirty="0"/>
              <a:t>, developed by Washoe Tahoe Housing Partnership</a:t>
            </a:r>
          </a:p>
        </p:txBody>
      </p:sp>
      <p:sp>
        <p:nvSpPr>
          <p:cNvPr id="5" name="TextBox 4">
            <a:extLst>
              <a:ext uri="{FF2B5EF4-FFF2-40B4-BE49-F238E27FC236}">
                <a16:creationId xmlns:a16="http://schemas.microsoft.com/office/drawing/2014/main" id="{878DE24A-18B5-B926-91BF-8684CC15DA60}"/>
              </a:ext>
            </a:extLst>
          </p:cNvPr>
          <p:cNvSpPr txBox="1"/>
          <p:nvPr/>
        </p:nvSpPr>
        <p:spPr>
          <a:xfrm>
            <a:off x="1030669" y="1362387"/>
            <a:ext cx="3735832" cy="461665"/>
          </a:xfrm>
          <a:prstGeom prst="rect">
            <a:avLst/>
          </a:prstGeom>
          <a:noFill/>
        </p:spPr>
        <p:txBody>
          <a:bodyPr wrap="square" rtlCol="0">
            <a:spAutoFit/>
          </a:bodyPr>
          <a:lstStyle/>
          <a:p>
            <a:r>
              <a:rPr lang="en-US">
                <a:highlight>
                  <a:srgbClr val="00FFFF"/>
                </a:highlight>
              </a:rPr>
              <a:t>The need is </a:t>
            </a:r>
            <a:r>
              <a:rPr lang="en-US" sz="2400" b="1">
                <a:highlight>
                  <a:srgbClr val="00FFFF"/>
                </a:highlight>
              </a:rPr>
              <a:t>1,205</a:t>
            </a:r>
            <a:r>
              <a:rPr lang="en-US" sz="2400">
                <a:highlight>
                  <a:srgbClr val="00FFFF"/>
                </a:highlight>
              </a:rPr>
              <a:t> </a:t>
            </a:r>
            <a:r>
              <a:rPr lang="en-US">
                <a:highlight>
                  <a:srgbClr val="00FFFF"/>
                </a:highlight>
              </a:rPr>
              <a:t>units by 2026.*</a:t>
            </a:r>
          </a:p>
        </p:txBody>
      </p:sp>
      <p:grpSp>
        <p:nvGrpSpPr>
          <p:cNvPr id="16" name="Group 15">
            <a:extLst>
              <a:ext uri="{FF2B5EF4-FFF2-40B4-BE49-F238E27FC236}">
                <a16:creationId xmlns:a16="http://schemas.microsoft.com/office/drawing/2014/main" id="{AA627BF4-E377-D669-D53A-FB980874712F}"/>
              </a:ext>
            </a:extLst>
          </p:cNvPr>
          <p:cNvGrpSpPr/>
          <p:nvPr/>
        </p:nvGrpSpPr>
        <p:grpSpPr>
          <a:xfrm>
            <a:off x="1239864" y="4156743"/>
            <a:ext cx="8918952" cy="1110343"/>
            <a:chOff x="1091289" y="4153546"/>
            <a:chExt cx="8918952" cy="1110343"/>
          </a:xfrm>
        </p:grpSpPr>
        <p:cxnSp>
          <p:nvCxnSpPr>
            <p:cNvPr id="8" name="Straight Connector 7">
              <a:extLst>
                <a:ext uri="{FF2B5EF4-FFF2-40B4-BE49-F238E27FC236}">
                  <a16:creationId xmlns:a16="http://schemas.microsoft.com/office/drawing/2014/main" id="{63FA90F7-20F9-5D84-CF06-88E5B4ABB9C0}"/>
                </a:ext>
              </a:extLst>
            </p:cNvPr>
            <p:cNvCxnSpPr>
              <a:cxnSpLocks/>
            </p:cNvCxnSpPr>
            <p:nvPr/>
          </p:nvCxnSpPr>
          <p:spPr>
            <a:xfrm>
              <a:off x="1091289" y="4153546"/>
              <a:ext cx="833001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A2DA7F-1258-90A3-C8EA-F5BE4488F886}"/>
                </a:ext>
              </a:extLst>
            </p:cNvPr>
            <p:cNvCxnSpPr>
              <a:cxnSpLocks/>
            </p:cNvCxnSpPr>
            <p:nvPr/>
          </p:nvCxnSpPr>
          <p:spPr>
            <a:xfrm>
              <a:off x="1091289" y="4523660"/>
              <a:ext cx="833001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C89830-FA1D-8AF5-8080-7F795CEFD6BC}"/>
                </a:ext>
              </a:extLst>
            </p:cNvPr>
            <p:cNvCxnSpPr>
              <a:cxnSpLocks/>
            </p:cNvCxnSpPr>
            <p:nvPr/>
          </p:nvCxnSpPr>
          <p:spPr>
            <a:xfrm>
              <a:off x="1091289" y="4893774"/>
              <a:ext cx="833001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3ABC55-D904-30FB-8938-F493ED0736AA}"/>
                </a:ext>
              </a:extLst>
            </p:cNvPr>
            <p:cNvCxnSpPr>
              <a:cxnSpLocks/>
            </p:cNvCxnSpPr>
            <p:nvPr/>
          </p:nvCxnSpPr>
          <p:spPr>
            <a:xfrm>
              <a:off x="1091289" y="5263889"/>
              <a:ext cx="891895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CD68CA1-8D70-5A49-6BC4-C3D7CBD22DD9}"/>
              </a:ext>
            </a:extLst>
          </p:cNvPr>
          <p:cNvGrpSpPr/>
          <p:nvPr/>
        </p:nvGrpSpPr>
        <p:grpSpPr>
          <a:xfrm>
            <a:off x="1129386" y="2809395"/>
            <a:ext cx="8330010" cy="615043"/>
            <a:chOff x="1129386" y="2792832"/>
            <a:chExt cx="8330010" cy="615043"/>
          </a:xfrm>
        </p:grpSpPr>
        <p:cxnSp>
          <p:nvCxnSpPr>
            <p:cNvPr id="17" name="Straight Connector 16">
              <a:extLst>
                <a:ext uri="{FF2B5EF4-FFF2-40B4-BE49-F238E27FC236}">
                  <a16:creationId xmlns:a16="http://schemas.microsoft.com/office/drawing/2014/main" id="{C6B687E8-C13B-D467-D6F8-BAB133B8257B}"/>
                </a:ext>
              </a:extLst>
            </p:cNvPr>
            <p:cNvCxnSpPr>
              <a:cxnSpLocks/>
            </p:cNvCxnSpPr>
            <p:nvPr/>
          </p:nvCxnSpPr>
          <p:spPr>
            <a:xfrm>
              <a:off x="1129386" y="3407875"/>
              <a:ext cx="833001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82D84CB-7DB8-83D3-359B-B409A33C69F8}"/>
                </a:ext>
              </a:extLst>
            </p:cNvPr>
            <p:cNvSpPr/>
            <p:nvPr/>
          </p:nvSpPr>
          <p:spPr>
            <a:xfrm>
              <a:off x="8539843" y="2792832"/>
              <a:ext cx="751114" cy="489857"/>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ate Placeholder 5">
            <a:extLst>
              <a:ext uri="{FF2B5EF4-FFF2-40B4-BE49-F238E27FC236}">
                <a16:creationId xmlns:a16="http://schemas.microsoft.com/office/drawing/2014/main" id="{6F71A521-892C-14E9-3FBF-DA6CC9C010D0}"/>
              </a:ext>
            </a:extLst>
          </p:cNvPr>
          <p:cNvSpPr>
            <a:spLocks noGrp="1"/>
          </p:cNvSpPr>
          <p:nvPr>
            <p:ph type="dt" sz="half" idx="10"/>
          </p:nvPr>
        </p:nvSpPr>
        <p:spPr/>
        <p:txBody>
          <a:bodyPr/>
          <a:lstStyle/>
          <a:p>
            <a:fld id="{E0496C2A-76A2-384F-8ADA-26C58F3A2AC1}" type="datetime1">
              <a:rPr lang="en-US" smtClean="0"/>
              <a:t>12/4/23</a:t>
            </a:fld>
            <a:endParaRPr lang="en-US"/>
          </a:p>
        </p:txBody>
      </p:sp>
      <p:sp>
        <p:nvSpPr>
          <p:cNvPr id="7" name="Footer Placeholder 6">
            <a:extLst>
              <a:ext uri="{FF2B5EF4-FFF2-40B4-BE49-F238E27FC236}">
                <a16:creationId xmlns:a16="http://schemas.microsoft.com/office/drawing/2014/main" id="{9A8792CD-BF4A-5FF4-ED56-E41388BCD0B2}"/>
              </a:ext>
            </a:extLst>
          </p:cNvPr>
          <p:cNvSpPr>
            <a:spLocks noGrp="1"/>
          </p:cNvSpPr>
          <p:nvPr>
            <p:ph type="ftr" sz="quarter" idx="11"/>
          </p:nvPr>
        </p:nvSpPr>
        <p:spPr/>
        <p:txBody>
          <a:bodyPr/>
          <a:lstStyle/>
          <a:p>
            <a:r>
              <a:rPr lang="en-US"/>
              <a:t>Incline Village / Crystal Bay CAB</a:t>
            </a:r>
          </a:p>
        </p:txBody>
      </p:sp>
      <p:sp>
        <p:nvSpPr>
          <p:cNvPr id="12" name="Slide Number Placeholder 11">
            <a:extLst>
              <a:ext uri="{FF2B5EF4-FFF2-40B4-BE49-F238E27FC236}">
                <a16:creationId xmlns:a16="http://schemas.microsoft.com/office/drawing/2014/main" id="{506DF27C-CD2F-E586-4B37-059D7136AB5A}"/>
              </a:ext>
            </a:extLst>
          </p:cNvPr>
          <p:cNvSpPr>
            <a:spLocks noGrp="1"/>
          </p:cNvSpPr>
          <p:nvPr>
            <p:ph type="sldNum" sz="quarter" idx="12"/>
          </p:nvPr>
        </p:nvSpPr>
        <p:spPr/>
        <p:txBody>
          <a:bodyPr/>
          <a:lstStyle/>
          <a:p>
            <a:fld id="{F17E60C3-7139-9541-B2BD-DC7BC1FB3AD8}" type="slidenum">
              <a:rPr lang="en-US" smtClean="0"/>
              <a:t>7</a:t>
            </a:fld>
            <a:endParaRPr lang="en-US"/>
          </a:p>
        </p:txBody>
      </p:sp>
    </p:spTree>
    <p:custDataLst>
      <p:tags r:id="rId1"/>
    </p:custDataLst>
    <p:extLst>
      <p:ext uri="{BB962C8B-B14F-4D97-AF65-F5344CB8AC3E}">
        <p14:creationId xmlns:p14="http://schemas.microsoft.com/office/powerpoint/2010/main" val="931338846"/>
      </p:ext>
    </p:extLst>
  </p:cSld>
  <p:clrMapOvr>
    <a:masterClrMapping/>
  </p:clrMapOvr>
  <mc:AlternateContent xmlns:mc="http://schemas.openxmlformats.org/markup-compatibility/2006" xmlns:p14="http://schemas.microsoft.com/office/powerpoint/2010/main">
    <mc:Choice Requires="p14">
      <p:transition spd="slow" p14:dur="2000" advTm="171028"/>
    </mc:Choice>
    <mc:Fallback xmlns="">
      <p:transition spd="slow" advTm="1710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D924-70DE-9E44-8AE6-F25F04BDA2D5}"/>
              </a:ext>
            </a:extLst>
          </p:cNvPr>
          <p:cNvSpPr>
            <a:spLocks noGrp="1"/>
          </p:cNvSpPr>
          <p:nvPr>
            <p:ph type="title"/>
          </p:nvPr>
        </p:nvSpPr>
        <p:spPr>
          <a:xfrm>
            <a:off x="838200" y="2"/>
            <a:ext cx="10515600" cy="1325563"/>
          </a:xfrm>
        </p:spPr>
        <p:txBody>
          <a:bodyPr>
            <a:normAutofit/>
          </a:bodyPr>
          <a:lstStyle/>
          <a:p>
            <a:pPr marL="3022600" indent="-3022600"/>
            <a:r>
              <a:rPr lang="en-US" sz="2800" dirty="0">
                <a:solidFill>
                  <a:srgbClr val="C00000"/>
                </a:solidFill>
              </a:rPr>
              <a:t>Workforce Housing:  </a:t>
            </a:r>
            <a:r>
              <a:rPr lang="en-US" sz="2800" dirty="0"/>
              <a:t>Without many public parcels available, </a:t>
            </a:r>
            <a:br>
              <a:rPr lang="en-US" sz="2800" dirty="0"/>
            </a:br>
            <a:r>
              <a:rPr lang="en-US" sz="2800" dirty="0"/>
              <a:t>private housing options must be pursued.</a:t>
            </a:r>
          </a:p>
        </p:txBody>
      </p:sp>
      <p:sp>
        <p:nvSpPr>
          <p:cNvPr id="3" name="TextBox 2">
            <a:extLst>
              <a:ext uri="{FF2B5EF4-FFF2-40B4-BE49-F238E27FC236}">
                <a16:creationId xmlns:a16="http://schemas.microsoft.com/office/drawing/2014/main" id="{1533CE92-8323-9C08-9A89-2C0D59B976B7}"/>
              </a:ext>
            </a:extLst>
          </p:cNvPr>
          <p:cNvSpPr txBox="1"/>
          <p:nvPr/>
        </p:nvSpPr>
        <p:spPr>
          <a:xfrm>
            <a:off x="5875185" y="1442321"/>
            <a:ext cx="6506388" cy="4708981"/>
          </a:xfrm>
          <a:prstGeom prst="rect">
            <a:avLst/>
          </a:prstGeom>
          <a:noFill/>
        </p:spPr>
        <p:txBody>
          <a:bodyPr wrap="square" rtlCol="0">
            <a:spAutoFit/>
          </a:bodyPr>
          <a:lstStyle/>
          <a:p>
            <a:endParaRPr lang="en-US" sz="2000" dirty="0"/>
          </a:p>
          <a:p>
            <a:pPr marL="171450" indent="-171450">
              <a:buFont typeface="Arial" panose="020B0604020202020204" pitchFamily="34" charset="0"/>
              <a:buChar char="•"/>
            </a:pPr>
            <a:r>
              <a:rPr lang="en-US" sz="2000" dirty="0"/>
              <a:t>Funding as outlined in </a:t>
            </a:r>
            <a:r>
              <a:rPr lang="en-US" sz="2000" i="1" dirty="0"/>
              <a:t>Housing Roadmap</a:t>
            </a:r>
            <a:br>
              <a:rPr lang="en-US" sz="2000" dirty="0"/>
            </a:br>
            <a:endParaRPr lang="en-US" sz="2000" dirty="0"/>
          </a:p>
          <a:p>
            <a:pPr marL="171450" indent="-171450">
              <a:buFont typeface="Arial" panose="020B0604020202020204" pitchFamily="34" charset="0"/>
              <a:buChar char="•"/>
            </a:pPr>
            <a:r>
              <a:rPr lang="en-US" sz="2000" dirty="0"/>
              <a:t>Private development with incentives – &gt;30% workforce housing</a:t>
            </a:r>
            <a:br>
              <a:rPr lang="en-US" sz="2000" dirty="0"/>
            </a:br>
            <a:endParaRPr lang="en-US" sz="2000" dirty="0"/>
          </a:p>
          <a:p>
            <a:pPr marL="171450" indent="-171450">
              <a:buFont typeface="Arial" panose="020B0604020202020204" pitchFamily="34" charset="0"/>
              <a:buChar char="•"/>
            </a:pPr>
            <a:r>
              <a:rPr lang="en-US" sz="2000" dirty="0"/>
              <a:t>Employer provided housing </a:t>
            </a:r>
            <a:br>
              <a:rPr lang="en-US" sz="2000" dirty="0"/>
            </a:br>
            <a:endParaRPr lang="en-US" sz="2000" dirty="0"/>
          </a:p>
          <a:p>
            <a:pPr marL="171450" indent="-171450">
              <a:buFont typeface="Arial" panose="020B0604020202020204" pitchFamily="34" charset="0"/>
              <a:buChar char="•"/>
            </a:pPr>
            <a:r>
              <a:rPr lang="en-US" sz="2000" dirty="0"/>
              <a:t>Redeeming some of the properties lost to STRs</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Tighter deed-restrictions with better enforcement</a:t>
            </a:r>
            <a:br>
              <a:rPr lang="en-US" sz="2000" dirty="0"/>
            </a:br>
            <a:endParaRPr lang="en-US" sz="2000" dirty="0"/>
          </a:p>
          <a:p>
            <a:pPr marL="171450" indent="-171450">
              <a:buFont typeface="Arial" panose="020B0604020202020204" pitchFamily="34" charset="0"/>
              <a:buChar char="•"/>
            </a:pPr>
            <a:r>
              <a:rPr lang="en-US" sz="2000" dirty="0"/>
              <a:t>Attractive workforce developments, sensitive to local concerns</a:t>
            </a:r>
            <a:br>
              <a:rPr lang="en-US" sz="2000" dirty="0"/>
            </a:br>
            <a:endParaRPr lang="en-US" sz="2000" dirty="0"/>
          </a:p>
        </p:txBody>
      </p:sp>
      <p:sp>
        <p:nvSpPr>
          <p:cNvPr id="4" name="TextBox 3">
            <a:extLst>
              <a:ext uri="{FF2B5EF4-FFF2-40B4-BE49-F238E27FC236}">
                <a16:creationId xmlns:a16="http://schemas.microsoft.com/office/drawing/2014/main" id="{113837DB-13F0-FC7E-BF64-BA83959CFD92}"/>
              </a:ext>
            </a:extLst>
          </p:cNvPr>
          <p:cNvSpPr txBox="1"/>
          <p:nvPr/>
        </p:nvSpPr>
        <p:spPr>
          <a:xfrm>
            <a:off x="7500752" y="7450524"/>
            <a:ext cx="3853048" cy="1815882"/>
          </a:xfrm>
          <a:prstGeom prst="rect">
            <a:avLst/>
          </a:prstGeom>
          <a:solidFill>
            <a:srgbClr val="FFFF00"/>
          </a:solidFill>
        </p:spPr>
        <p:txBody>
          <a:bodyPr wrap="square" rtlCol="0">
            <a:spAutoFit/>
          </a:bodyPr>
          <a:lstStyle/>
          <a:p>
            <a:r>
              <a:rPr lang="en-US" sz="2800"/>
              <a:t>Is anybody in the WC Housing Authority (the Grant Specialist) working on housing for IV/CB?</a:t>
            </a:r>
          </a:p>
        </p:txBody>
      </p:sp>
      <p:pic>
        <p:nvPicPr>
          <p:cNvPr id="7" name="Picture 6">
            <a:extLst>
              <a:ext uri="{FF2B5EF4-FFF2-40B4-BE49-F238E27FC236}">
                <a16:creationId xmlns:a16="http://schemas.microsoft.com/office/drawing/2014/main" id="{FD59FDAF-F3B2-EEF7-DE40-BE9651438CDE}"/>
              </a:ext>
            </a:extLst>
          </p:cNvPr>
          <p:cNvPicPr>
            <a:picLocks noChangeAspect="1"/>
          </p:cNvPicPr>
          <p:nvPr/>
        </p:nvPicPr>
        <p:blipFill rotWithShape="1">
          <a:blip r:embed="rId3"/>
          <a:srcRect l="27034"/>
          <a:stretch/>
        </p:blipFill>
        <p:spPr>
          <a:xfrm>
            <a:off x="-575752" y="1442321"/>
            <a:ext cx="6204903" cy="5568120"/>
          </a:xfrm>
          <a:prstGeom prst="rect">
            <a:avLst/>
          </a:prstGeom>
        </p:spPr>
      </p:pic>
      <p:sp>
        <p:nvSpPr>
          <p:cNvPr id="5" name="Date Placeholder 4">
            <a:extLst>
              <a:ext uri="{FF2B5EF4-FFF2-40B4-BE49-F238E27FC236}">
                <a16:creationId xmlns:a16="http://schemas.microsoft.com/office/drawing/2014/main" id="{FCCA2B21-A2B7-5E78-54E3-63F3B17E6A77}"/>
              </a:ext>
            </a:extLst>
          </p:cNvPr>
          <p:cNvSpPr>
            <a:spLocks noGrp="1"/>
          </p:cNvSpPr>
          <p:nvPr>
            <p:ph type="dt" sz="half" idx="10"/>
          </p:nvPr>
        </p:nvSpPr>
        <p:spPr/>
        <p:txBody>
          <a:bodyPr/>
          <a:lstStyle/>
          <a:p>
            <a:fld id="{1FE2D84E-8955-1A4D-9D62-1435BC025906}" type="datetime1">
              <a:rPr lang="en-US" smtClean="0"/>
              <a:t>12/4/23</a:t>
            </a:fld>
            <a:endParaRPr lang="en-US"/>
          </a:p>
        </p:txBody>
      </p:sp>
      <p:sp>
        <p:nvSpPr>
          <p:cNvPr id="6" name="Footer Placeholder 5">
            <a:extLst>
              <a:ext uri="{FF2B5EF4-FFF2-40B4-BE49-F238E27FC236}">
                <a16:creationId xmlns:a16="http://schemas.microsoft.com/office/drawing/2014/main" id="{9CFB1587-D634-F202-1EE5-8231FB438703}"/>
              </a:ext>
            </a:extLst>
          </p:cNvPr>
          <p:cNvSpPr>
            <a:spLocks noGrp="1"/>
          </p:cNvSpPr>
          <p:nvPr>
            <p:ph type="ftr" sz="quarter" idx="11"/>
          </p:nvPr>
        </p:nvSpPr>
        <p:spPr/>
        <p:txBody>
          <a:bodyPr/>
          <a:lstStyle/>
          <a:p>
            <a:r>
              <a:rPr lang="en-US"/>
              <a:t>Incline Village / Crystal Bay CAB</a:t>
            </a:r>
          </a:p>
        </p:txBody>
      </p:sp>
      <p:sp>
        <p:nvSpPr>
          <p:cNvPr id="8" name="Slide Number Placeholder 7">
            <a:extLst>
              <a:ext uri="{FF2B5EF4-FFF2-40B4-BE49-F238E27FC236}">
                <a16:creationId xmlns:a16="http://schemas.microsoft.com/office/drawing/2014/main" id="{4A186F13-83A6-4C57-1F58-5D3E8D10161D}"/>
              </a:ext>
            </a:extLst>
          </p:cNvPr>
          <p:cNvSpPr>
            <a:spLocks noGrp="1"/>
          </p:cNvSpPr>
          <p:nvPr>
            <p:ph type="sldNum" sz="quarter" idx="12"/>
          </p:nvPr>
        </p:nvSpPr>
        <p:spPr/>
        <p:txBody>
          <a:bodyPr/>
          <a:lstStyle/>
          <a:p>
            <a:fld id="{F17E60C3-7139-9541-B2BD-DC7BC1FB3AD8}" type="slidenum">
              <a:rPr lang="en-US" smtClean="0"/>
              <a:t>8</a:t>
            </a:fld>
            <a:endParaRPr lang="en-US"/>
          </a:p>
        </p:txBody>
      </p:sp>
    </p:spTree>
    <p:extLst>
      <p:ext uri="{BB962C8B-B14F-4D97-AF65-F5344CB8AC3E}">
        <p14:creationId xmlns:p14="http://schemas.microsoft.com/office/powerpoint/2010/main" val="2637226563"/>
      </p:ext>
    </p:extLst>
  </p:cSld>
  <p:clrMapOvr>
    <a:masterClrMapping/>
  </p:clrMapOvr>
  <mc:AlternateContent xmlns:mc="http://schemas.openxmlformats.org/markup-compatibility/2006" xmlns:p14="http://schemas.microsoft.com/office/powerpoint/2010/main">
    <mc:Choice Requires="p14">
      <p:transition spd="slow" p14:dur="2000" advTm="1268"/>
    </mc:Choice>
    <mc:Fallback xmlns="">
      <p:transition spd="slow" advTm="126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8D3FFE-E3B3-FB6D-6C85-7A29DD05DC06}"/>
              </a:ext>
            </a:extLst>
          </p:cNvPr>
          <p:cNvSpPr>
            <a:spLocks noGrp="1"/>
          </p:cNvSpPr>
          <p:nvPr>
            <p:ph type="title"/>
          </p:nvPr>
        </p:nvSpPr>
        <p:spPr>
          <a:xfrm>
            <a:off x="370280" y="65247"/>
            <a:ext cx="12037621" cy="1325563"/>
          </a:xfrm>
        </p:spPr>
        <p:txBody>
          <a:bodyPr>
            <a:normAutofit/>
          </a:bodyPr>
          <a:lstStyle/>
          <a:p>
            <a:r>
              <a:rPr lang="en-US" sz="2600">
                <a:solidFill>
                  <a:srgbClr val="C00000"/>
                </a:solidFill>
              </a:rPr>
              <a:t>Workforce Housing: </a:t>
            </a:r>
            <a:r>
              <a:rPr lang="en-US" sz="2600"/>
              <a:t>Washoe Tahoe is asking Washoe County Commissioners to…</a:t>
            </a:r>
          </a:p>
        </p:txBody>
      </p:sp>
      <p:graphicFrame>
        <p:nvGraphicFramePr>
          <p:cNvPr id="6" name="Table 5">
            <a:extLst>
              <a:ext uri="{FF2B5EF4-FFF2-40B4-BE49-F238E27FC236}">
                <a16:creationId xmlns:a16="http://schemas.microsoft.com/office/drawing/2014/main" id="{338AC815-D532-5435-3654-39CDAD028354}"/>
              </a:ext>
            </a:extLst>
          </p:cNvPr>
          <p:cNvGraphicFramePr>
            <a:graphicFrameLocks noGrp="1"/>
          </p:cNvGraphicFramePr>
          <p:nvPr>
            <p:extLst>
              <p:ext uri="{D42A27DB-BD31-4B8C-83A1-F6EECF244321}">
                <p14:modId xmlns:p14="http://schemas.microsoft.com/office/powerpoint/2010/main" val="480094516"/>
              </p:ext>
            </p:extLst>
          </p:nvPr>
        </p:nvGraphicFramePr>
        <p:xfrm>
          <a:off x="722999" y="1485213"/>
          <a:ext cx="10364651" cy="5364480"/>
        </p:xfrm>
        <a:graphic>
          <a:graphicData uri="http://schemas.openxmlformats.org/drawingml/2006/table">
            <a:tbl>
              <a:tblPr firstRow="1" bandRow="1">
                <a:tableStyleId>{5C22544A-7EE6-4342-B048-85BDC9FD1C3A}</a:tableStyleId>
              </a:tblPr>
              <a:tblGrid>
                <a:gridCol w="10364651">
                  <a:extLst>
                    <a:ext uri="{9D8B030D-6E8A-4147-A177-3AD203B41FA5}">
                      <a16:colId xmlns:a16="http://schemas.microsoft.com/office/drawing/2014/main" val="254422625"/>
                    </a:ext>
                  </a:extLst>
                </a:gridCol>
              </a:tblGrid>
              <a:tr h="775315">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rPr>
                        <a:t>Have county staff pursue the private housing options listed on the previous slide.</a:t>
                      </a:r>
                      <a:br>
                        <a:rPr lang="en-US" sz="2000" b="0" dirty="0">
                          <a:solidFill>
                            <a:schemeClr val="tx1"/>
                          </a:solidFill>
                        </a:rPr>
                      </a:br>
                      <a:endParaRPr lang="en-US" sz="2000" b="0"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rPr>
                        <a:t>Assist large employers in providing housing for their workers.</a:t>
                      </a:r>
                      <a:br>
                        <a:rPr lang="en-US" sz="2000" b="0" dirty="0">
                          <a:solidFill>
                            <a:schemeClr val="tx1"/>
                          </a:solidFill>
                        </a:rPr>
                      </a:br>
                      <a:endParaRPr lang="en-US" sz="2000" b="0"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rPr>
                        <a:t>When “Reno/Sparks” Housing Authority (funded by Washoe County), takes on workforce housing, put IV/CB resident on the committee.</a:t>
                      </a:r>
                      <a:br>
                        <a:rPr lang="en-US" sz="2000" b="0" dirty="0">
                          <a:solidFill>
                            <a:schemeClr val="tx1"/>
                          </a:solidFill>
                        </a:rPr>
                      </a:br>
                      <a:endParaRPr lang="en-US" sz="2000" b="0"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rPr>
                        <a:t>Avoid inclusionary housing as a “solution.”</a:t>
                      </a:r>
                      <a:br>
                        <a:rPr lang="en-US" sz="2000" b="0" dirty="0">
                          <a:solidFill>
                            <a:schemeClr val="tx1"/>
                          </a:solidFill>
                        </a:rPr>
                      </a:br>
                      <a:endParaRPr lang="en-US" sz="2000" b="0"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rPr>
                        <a:t>Don’t allow ”achievable” housing restrictions to result in more luxury condos.</a:t>
                      </a:r>
                      <a:br>
                        <a:rPr lang="en-US" sz="2000" b="0" dirty="0">
                          <a:solidFill>
                            <a:schemeClr val="tx1"/>
                          </a:solidFill>
                        </a:rPr>
                      </a:br>
                      <a:endParaRPr lang="en-US" sz="2000" b="0" dirty="0">
                        <a:solidFill>
                          <a:schemeClr val="tx1"/>
                        </a:solidFill>
                      </a:endParaRPr>
                    </a:p>
                    <a:p>
                      <a:pPr marL="342900" indent="-342900">
                        <a:buFont typeface="Arial" panose="020B0604020202020204" pitchFamily="34" charset="0"/>
                        <a:buChar char="•"/>
                      </a:pPr>
                      <a:r>
                        <a:rPr lang="en-US" sz="2000" b="0" dirty="0">
                          <a:solidFill>
                            <a:schemeClr val="tx1"/>
                          </a:solidFill>
                        </a:rPr>
                        <a:t>Find ways to benefit legacy businesses that serve residents’ needs and preserve local character.</a:t>
                      </a:r>
                      <a:br>
                        <a:rPr lang="en-US" sz="2000" b="0" dirty="0">
                          <a:solidFill>
                            <a:schemeClr val="tx1"/>
                          </a:solidFill>
                        </a:rPr>
                      </a:br>
                      <a:endParaRPr lang="en-US" sz="2000" b="0" dirty="0">
                        <a:solidFill>
                          <a:schemeClr val="tx1"/>
                        </a:solidFill>
                      </a:endParaRPr>
                    </a:p>
                    <a:p>
                      <a:pPr marL="342900" indent="-342900">
                        <a:buFont typeface="Arial" panose="020B0604020202020204" pitchFamily="34" charset="0"/>
                        <a:buChar char="•"/>
                      </a:pPr>
                      <a:r>
                        <a:rPr lang="en-US" sz="2000" b="0" dirty="0">
                          <a:solidFill>
                            <a:schemeClr val="tx1"/>
                          </a:solidFill>
                        </a:rPr>
                        <a:t>Consider residents’ needs before restricting parking – many of our workers need trucks and vans to operate in our rural community.</a:t>
                      </a:r>
                      <a:br>
                        <a:rPr lang="en-US" sz="2000" b="0" dirty="0">
                          <a:solidFill>
                            <a:schemeClr val="tx1"/>
                          </a:solidFill>
                        </a:rPr>
                      </a:br>
                      <a:endParaRPr lang="en-US" sz="2000" b="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557079"/>
                  </a:ext>
                </a:extLst>
              </a:tr>
              <a:tr h="370840">
                <a:tc>
                  <a:txBody>
                    <a:bodyPr/>
                    <a:lstStyle/>
                    <a:p>
                      <a:pPr marL="342900" indent="-342900">
                        <a:buFont typeface="Arial" panose="020B0604020202020204" pitchFamily="34" charset="0"/>
                        <a:buChar char="•"/>
                      </a:pPr>
                      <a:endParaRPr lang="en-US" sz="2000" b="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5888034"/>
                  </a:ext>
                </a:extLst>
              </a:tr>
            </a:tbl>
          </a:graphicData>
        </a:graphic>
      </p:graphicFrame>
      <p:sp>
        <p:nvSpPr>
          <p:cNvPr id="2" name="TextBox 1">
            <a:extLst>
              <a:ext uri="{FF2B5EF4-FFF2-40B4-BE49-F238E27FC236}">
                <a16:creationId xmlns:a16="http://schemas.microsoft.com/office/drawing/2014/main" id="{4A1CCD0A-6DA6-36D3-1E9F-E359A8DE2BA3}"/>
              </a:ext>
            </a:extLst>
          </p:cNvPr>
          <p:cNvSpPr txBox="1"/>
          <p:nvPr/>
        </p:nvSpPr>
        <p:spPr>
          <a:xfrm>
            <a:off x="10366940" y="5985828"/>
            <a:ext cx="1441420" cy="369332"/>
          </a:xfrm>
          <a:prstGeom prst="rect">
            <a:avLst/>
          </a:prstGeom>
          <a:solidFill>
            <a:srgbClr val="005596"/>
          </a:solidFill>
        </p:spPr>
        <p:txBody>
          <a:bodyPr wrap="none" rtlCol="0">
            <a:spAutoFit/>
          </a:bodyPr>
          <a:lstStyle/>
          <a:p>
            <a:r>
              <a:rPr lang="en-US">
                <a:solidFill>
                  <a:schemeClr val="bg1"/>
                </a:solidFill>
              </a:rPr>
              <a:t>&gt;&gt;</a:t>
            </a:r>
            <a:r>
              <a:rPr lang="en-US">
                <a:solidFill>
                  <a:schemeClr val="bg1"/>
                </a:solidFill>
                <a:hlinkClick r:id="rId3" action="ppaction://hlinksldjump">
                  <a:extLst>
                    <a:ext uri="{A12FA001-AC4F-418D-AE19-62706E023703}">
                      <ahyp:hlinkClr xmlns:ahyp="http://schemas.microsoft.com/office/drawing/2018/hyperlinkcolor" val="tx"/>
                    </a:ext>
                  </a:extLst>
                </a:hlinkClick>
              </a:rPr>
              <a:t>Conclusion</a:t>
            </a:r>
            <a:endParaRPr lang="en-US">
              <a:solidFill>
                <a:schemeClr val="bg1"/>
              </a:solidFill>
            </a:endParaRPr>
          </a:p>
        </p:txBody>
      </p:sp>
      <p:sp>
        <p:nvSpPr>
          <p:cNvPr id="3" name="TextBox 2">
            <a:extLst>
              <a:ext uri="{FF2B5EF4-FFF2-40B4-BE49-F238E27FC236}">
                <a16:creationId xmlns:a16="http://schemas.microsoft.com/office/drawing/2014/main" id="{B2E746B0-730E-DC97-4A06-63A6E6BB2E83}"/>
              </a:ext>
            </a:extLst>
          </p:cNvPr>
          <p:cNvSpPr txBox="1"/>
          <p:nvPr/>
        </p:nvSpPr>
        <p:spPr>
          <a:xfrm>
            <a:off x="7796771" y="-1472027"/>
            <a:ext cx="2887272" cy="830997"/>
          </a:xfrm>
          <a:prstGeom prst="rect">
            <a:avLst/>
          </a:prstGeom>
          <a:solidFill>
            <a:srgbClr val="FFFF00"/>
          </a:solidFill>
        </p:spPr>
        <p:txBody>
          <a:bodyPr wrap="square" rtlCol="0">
            <a:spAutoFit/>
          </a:bodyPr>
          <a:lstStyle/>
          <a:p>
            <a:r>
              <a:rPr lang="en-US" sz="2400"/>
              <a:t>Diane to rework the bullets on this slide.</a:t>
            </a:r>
          </a:p>
        </p:txBody>
      </p:sp>
      <p:sp>
        <p:nvSpPr>
          <p:cNvPr id="4" name="Date Placeholder 3">
            <a:extLst>
              <a:ext uri="{FF2B5EF4-FFF2-40B4-BE49-F238E27FC236}">
                <a16:creationId xmlns:a16="http://schemas.microsoft.com/office/drawing/2014/main" id="{1A26CA24-1895-DAEE-2F97-BAC7CBF37C3E}"/>
              </a:ext>
            </a:extLst>
          </p:cNvPr>
          <p:cNvSpPr>
            <a:spLocks noGrp="1"/>
          </p:cNvSpPr>
          <p:nvPr>
            <p:ph type="dt" sz="half" idx="10"/>
          </p:nvPr>
        </p:nvSpPr>
        <p:spPr/>
        <p:txBody>
          <a:bodyPr/>
          <a:lstStyle/>
          <a:p>
            <a:fld id="{D2F7CD50-ACCB-FD4F-BD2D-9C8A998864AC}" type="datetime1">
              <a:rPr lang="en-US" smtClean="0"/>
              <a:t>12/4/23</a:t>
            </a:fld>
            <a:endParaRPr lang="en-US"/>
          </a:p>
        </p:txBody>
      </p:sp>
      <p:sp>
        <p:nvSpPr>
          <p:cNvPr id="7" name="Footer Placeholder 6">
            <a:extLst>
              <a:ext uri="{FF2B5EF4-FFF2-40B4-BE49-F238E27FC236}">
                <a16:creationId xmlns:a16="http://schemas.microsoft.com/office/drawing/2014/main" id="{9D479FFE-0991-2ADC-BE2C-6D55EBD9CC73}"/>
              </a:ext>
            </a:extLst>
          </p:cNvPr>
          <p:cNvSpPr>
            <a:spLocks noGrp="1"/>
          </p:cNvSpPr>
          <p:nvPr>
            <p:ph type="ftr" sz="quarter" idx="11"/>
          </p:nvPr>
        </p:nvSpPr>
        <p:spPr/>
        <p:txBody>
          <a:bodyPr/>
          <a:lstStyle/>
          <a:p>
            <a:r>
              <a:rPr lang="en-US"/>
              <a:t>Incline Village / Crystal Bay CAB</a:t>
            </a:r>
          </a:p>
        </p:txBody>
      </p:sp>
      <p:sp>
        <p:nvSpPr>
          <p:cNvPr id="8" name="Slide Number Placeholder 7">
            <a:extLst>
              <a:ext uri="{FF2B5EF4-FFF2-40B4-BE49-F238E27FC236}">
                <a16:creationId xmlns:a16="http://schemas.microsoft.com/office/drawing/2014/main" id="{31B03260-E0EE-7C70-59B9-B11F401203B8}"/>
              </a:ext>
            </a:extLst>
          </p:cNvPr>
          <p:cNvSpPr>
            <a:spLocks noGrp="1"/>
          </p:cNvSpPr>
          <p:nvPr>
            <p:ph type="sldNum" sz="quarter" idx="12"/>
          </p:nvPr>
        </p:nvSpPr>
        <p:spPr/>
        <p:txBody>
          <a:bodyPr/>
          <a:lstStyle/>
          <a:p>
            <a:fld id="{F17E60C3-7139-9541-B2BD-DC7BC1FB3AD8}" type="slidenum">
              <a:rPr lang="en-US" smtClean="0"/>
              <a:t>9</a:t>
            </a:fld>
            <a:endParaRPr lang="en-US"/>
          </a:p>
        </p:txBody>
      </p:sp>
    </p:spTree>
    <p:extLst>
      <p:ext uri="{BB962C8B-B14F-4D97-AF65-F5344CB8AC3E}">
        <p14:creationId xmlns:p14="http://schemas.microsoft.com/office/powerpoint/2010/main" val="4098836260"/>
      </p:ext>
    </p:extLst>
  </p:cSld>
  <p:clrMapOvr>
    <a:masterClrMapping/>
  </p:clrMapOvr>
  <mc:AlternateContent xmlns:mc="http://schemas.openxmlformats.org/markup-compatibility/2006" xmlns:p14="http://schemas.microsoft.com/office/powerpoint/2010/main">
    <mc:Choice Requires="p14">
      <p:transition spd="slow" p14:dur="2000" advTm="218225"/>
    </mc:Choice>
    <mc:Fallback xmlns="">
      <p:transition spd="slow" advTm="21822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7.6"/>
</p:tagLst>
</file>

<file path=ppt/tags/tag2.xml><?xml version="1.0" encoding="utf-8"?>
<p:tagLst xmlns:a="http://schemas.openxmlformats.org/drawingml/2006/main" xmlns:r="http://schemas.openxmlformats.org/officeDocument/2006/relationships" xmlns:p="http://schemas.openxmlformats.org/presentationml/2006/main">
  <p:tag name="TIMING" val="|107.2|14.5"/>
</p:tagLst>
</file>

<file path=ppt/tags/tag3.xml><?xml version="1.0" encoding="utf-8"?>
<p:tagLst xmlns:a="http://schemas.openxmlformats.org/drawingml/2006/main" xmlns:r="http://schemas.openxmlformats.org/officeDocument/2006/relationships" xmlns:p="http://schemas.openxmlformats.org/presentationml/2006/main">
  <p:tag name="TIMING" val="|4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ommissioner presentation template" id="{A716CF83-B39C-1042-A08A-1DB1428A2104}" vid="{AAFBC8D8-81F7-BD4D-B761-B162991A18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CB3540E5350B4F8430A3F167417D44" ma:contentTypeVersion="15" ma:contentTypeDescription="Create a new document." ma:contentTypeScope="" ma:versionID="03254869bf504dbe72727df14c1bc2d8">
  <xsd:schema xmlns:xsd="http://www.w3.org/2001/XMLSchema" xmlns:xs="http://www.w3.org/2001/XMLSchema" xmlns:p="http://schemas.microsoft.com/office/2006/metadata/properties" xmlns:ns2="61acbd0e-8d97-4eab-adf5-73367b499e5d" xmlns:ns3="58cd2864-a2ba-4bca-97be-cff8ac02128d" targetNamespace="http://schemas.microsoft.com/office/2006/metadata/properties" ma:root="true" ma:fieldsID="e21bbc90ca14e29cb5a7baac26b31de0" ns2:_="" ns3:_="">
    <xsd:import namespace="61acbd0e-8d97-4eab-adf5-73367b499e5d"/>
    <xsd:import namespace="58cd2864-a2ba-4bca-97be-cff8ac0212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cbd0e-8d97-4eab-adf5-73367b499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48f011-0c99-48a8-b23c-e11e698ab5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Notes" ma:index="22"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cd2864-a2ba-4bca-97be-cff8ac02128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5ab036-566d-4bc9-b3dd-50a0351051b0}" ma:internalName="TaxCatchAll" ma:showField="CatchAllData" ma:web="58cd2864-a2ba-4bca-97be-cff8ac0212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8AC6E4-0499-450C-8D7A-ED32393CF7E0}"/>
</file>

<file path=customXml/itemProps2.xml><?xml version="1.0" encoding="utf-8"?>
<ds:datastoreItem xmlns:ds="http://schemas.openxmlformats.org/officeDocument/2006/customXml" ds:itemID="{94A9F54F-D58C-4B66-A692-24BF30CA4072}"/>
</file>

<file path=docProps/app.xml><?xml version="1.0" encoding="utf-8"?>
<Properties xmlns="http://schemas.openxmlformats.org/officeDocument/2006/extended-properties" xmlns:vt="http://schemas.openxmlformats.org/officeDocument/2006/docPropsVTypes">
  <Template/>
  <TotalTime>20644</TotalTime>
  <Words>3506</Words>
  <Application>Microsoft Macintosh PowerPoint</Application>
  <PresentationFormat>Widescreen</PresentationFormat>
  <Paragraphs>430</Paragraphs>
  <Slides>19</Slides>
  <Notes>19</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Georgia</vt:lpstr>
      <vt:lpstr>Gurmukhi MN</vt:lpstr>
      <vt:lpstr>Office Theme</vt:lpstr>
      <vt:lpstr>Explaining IV/CB Concerns</vt:lpstr>
      <vt:lpstr>Numerous concerns are repeatedly raised at CAB meetings.</vt:lpstr>
      <vt:lpstr> Workforce Housing</vt:lpstr>
      <vt:lpstr>Workforce Housing:  Everybody suffers from the lack.</vt:lpstr>
      <vt:lpstr>Workforce Housing: Deed restrictions to encourage affordable housing development need reconsideration.</vt:lpstr>
      <vt:lpstr>Workforce Housing:  At 10%, inclusionary housing makes the problem worse.</vt:lpstr>
      <vt:lpstr>Workforce Housing:  Where to build? Housing on public land is not enough.</vt:lpstr>
      <vt:lpstr>Workforce Housing:  Without many public parcels available,  private housing options must be pursued.</vt:lpstr>
      <vt:lpstr>Workforce Housing: Washoe Tahoe is asking Washoe County Commissioners to…</vt:lpstr>
      <vt:lpstr>Workforce Housing Appendix:  Here’s how 10% inclusionary housing makes the situation worse.</vt:lpstr>
      <vt:lpstr>Short Term Rentals</vt:lpstr>
      <vt:lpstr>STRs:  County pushes forward in spite of community concerns.</vt:lpstr>
      <vt:lpstr>STRs: Online booking has changed the nature of short term rentals.</vt:lpstr>
      <vt:lpstr>STRs: Not just mom and pop owners, investors coming in.</vt:lpstr>
      <vt:lpstr>STRs: What about the property rights of neighbors?</vt:lpstr>
      <vt:lpstr>STRs:  We are not anti-STR.  We simply want the same protections from rampant take-over that have been afforded most resort communities.</vt:lpstr>
      <vt:lpstr>Conclusion</vt:lpstr>
      <vt:lpstr>Please remember this.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Roxanna Dunn</dc:creator>
  <cp:lastModifiedBy>Roxanna Dunn</cp:lastModifiedBy>
  <cp:revision>180</cp:revision>
  <cp:lastPrinted>2023-12-03T04:03:40Z</cp:lastPrinted>
  <dcterms:created xsi:type="dcterms:W3CDTF">2023-09-20T04:20:40Z</dcterms:created>
  <dcterms:modified xsi:type="dcterms:W3CDTF">2023-12-04T22:20:12Z</dcterms:modified>
</cp:coreProperties>
</file>