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58" r:id="rId6"/>
    <p:sldId id="265" r:id="rId7"/>
    <p:sldId id="259" r:id="rId8"/>
    <p:sldId id="275" r:id="rId9"/>
    <p:sldId id="260" r:id="rId10"/>
    <p:sldId id="269" r:id="rId11"/>
    <p:sldId id="268" r:id="rId12"/>
    <p:sldId id="267" r:id="rId13"/>
    <p:sldId id="264" r:id="rId14"/>
    <p:sldId id="276" r:id="rId15"/>
    <p:sldId id="266" r:id="rId16"/>
    <p:sldId id="278" r:id="rId17"/>
    <p:sldId id="279" r:id="rId18"/>
    <p:sldId id="270" r:id="rId19"/>
    <p:sldId id="271" r:id="rId20"/>
    <p:sldId id="273" r:id="rId21"/>
    <p:sldId id="282" r:id="rId22"/>
    <p:sldId id="281" r:id="rId23"/>
    <p:sldId id="284" r:id="rId24"/>
    <p:sldId id="283" r:id="rId25"/>
    <p:sldId id="285" r:id="rId26"/>
    <p:sldId id="286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5A7"/>
    <a:srgbClr val="00B04C"/>
    <a:srgbClr val="F58F72"/>
    <a:srgbClr val="04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CAF80-3B4D-4FA9-83C7-2DF6F8AC79AA}" v="58" dt="2023-06-14T16:09:35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DD19-F397-42D7-892A-940A9D67E181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D48D3-5C22-4FB1-9583-D2E33F6F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4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D48D3-5C22-4FB1-9583-D2E33F6F9A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5a60339f8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15a60339f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5a60339f8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15a60339f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5a60339f8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15a60339f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5a60339f8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215a60339f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F44E6-9346-C84D-904D-B083C7CE2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E25B54-7086-0347-B148-B6E32A1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72121-8659-6C4C-8001-64A77A0A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E35F6-50F9-3F40-825C-1A26F39D8BC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3EADB-64EE-624D-AA14-279AFEE7595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B149F-CDAC-7D48-B8F4-A318B11BF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3ED668A-304A-A54A-9379-015E25A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A0AF98-AF22-CF45-BE4F-7691C3B2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1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341ED-3265-2F47-8A6C-8C7D88F4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166744"/>
            <a:ext cx="4870588" cy="4870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25C7C-19DD-F84B-AC5A-D8089C1C7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CA0885-946A-1348-8195-8568DA111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00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2357-1115-6342-8BD7-DF484827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3691-B58B-874F-A27C-71D44DB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F817-33C7-9D43-AD7F-2519AFB6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39A4-3217-1945-A63E-CBA155BC6269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B509CD-F766-A74F-8CEC-FF6C3871CD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BBE3F7-40CA-A840-B829-A5D5B148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B3E24F-49F5-8544-BCED-F38CCB9D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1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3C8-93C1-3645-9CE6-836D5D7A1337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ergencywashoe.com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702678" y="4415843"/>
            <a:ext cx="8786646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54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Emergency Management &amp; Homeland Security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endParaRPr lang="en-US" sz="2200" b="1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865C6-0D71-7C4F-8728-ED4E10113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374" y="1612557"/>
            <a:ext cx="1817675" cy="1816443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35B9CAF-AC9D-1AB8-23CF-985051360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32" y="1403204"/>
            <a:ext cx="2261147" cy="22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body" idx="4294967295"/>
          </p:nvPr>
        </p:nvSpPr>
        <p:spPr>
          <a:xfrm>
            <a:off x="838200" y="2286000"/>
            <a:ext cx="10515600" cy="363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Communication 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Situational Awareness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Personal Awareness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Informing the community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Consistency </a:t>
            </a:r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76A8"/>
              </a:buClr>
              <a:buSzPts val="3200"/>
              <a:buFont typeface="Roboto Slab"/>
              <a:buNone/>
            </a:pPr>
            <a:r>
              <a:rPr lang="en-US" sz="3200" b="1" i="0" u="none" strike="noStrike" cap="none">
                <a:solidFill>
                  <a:srgbClr val="0476A8"/>
                </a:solidFill>
                <a:latin typeface="Roboto Slab"/>
                <a:ea typeface="Roboto Slab"/>
                <a:cs typeface="Roboto Slab"/>
                <a:sym typeface="Roboto Slab"/>
              </a:rPr>
              <a:t>Challenges</a:t>
            </a:r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838200" y="361610"/>
            <a:ext cx="55930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Washoe County: Evacuations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0" name="Google Shape;200;p10" descr="People in an offi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11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en-US" sz="8000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Pilot Program</a:t>
            </a:r>
            <a:endParaRPr sz="4400" dirty="0"/>
          </a:p>
        </p:txBody>
      </p:sp>
      <p:pic>
        <p:nvPicPr>
          <p:cNvPr id="2" name="Google Shape;216;p12">
            <a:extLst>
              <a:ext uri="{FF2B5EF4-FFF2-40B4-BE49-F238E27FC236}">
                <a16:creationId xmlns:a16="http://schemas.microsoft.com/office/drawing/2014/main" id="{BFF9B8BC-F447-634D-67F4-0A50F13341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534" b="9526"/>
          <a:stretch/>
        </p:blipFill>
        <p:spPr>
          <a:xfrm>
            <a:off x="2366850" y="3622432"/>
            <a:ext cx="7458299" cy="126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wentieth Century"/>
              <a:buNone/>
            </a:pPr>
            <a:r>
              <a:rPr lang="en-US" sz="6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Partners</a:t>
            </a: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0" y="1047964"/>
            <a:ext cx="12191998" cy="31941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529" y="1288633"/>
            <a:ext cx="2810574" cy="281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 descr="Carson City Nevada Government | Carson City N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3572" y="1210259"/>
            <a:ext cx="2924855" cy="291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 descr="Home - Douglas County, Nevada"/>
          <p:cNvPicPr preferRelativeResize="0"/>
          <p:nvPr/>
        </p:nvPicPr>
        <p:blipFill rotWithShape="1">
          <a:blip r:embed="rId5">
            <a:alphaModFix/>
          </a:blip>
          <a:srcRect l="4381" r="5179"/>
          <a:stretch/>
        </p:blipFill>
        <p:spPr>
          <a:xfrm>
            <a:off x="8666610" y="1225232"/>
            <a:ext cx="3050112" cy="2937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1"/>
          <p:cNvSpPr txBox="1">
            <a:spLocks noGrp="1"/>
          </p:cNvSpPr>
          <p:nvPr>
            <p:ph type="body" idx="1"/>
          </p:nvPr>
        </p:nvSpPr>
        <p:spPr>
          <a:xfrm>
            <a:off x="950554" y="2450840"/>
            <a:ext cx="10515600" cy="335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dirty="0"/>
              <a:t>PARTNERS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5a60339f8_0_59"/>
          <p:cNvSpPr/>
          <p:nvPr/>
        </p:nvSpPr>
        <p:spPr>
          <a:xfrm>
            <a:off x="838200" y="361610"/>
            <a:ext cx="559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Washoe County: Evacuations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2" name="Google Shape;222;g215a60339f8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675" y="1098300"/>
            <a:ext cx="5026500" cy="3602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15a60339f8_0_59"/>
          <p:cNvSpPr txBox="1">
            <a:spLocks noGrp="1"/>
          </p:cNvSpPr>
          <p:nvPr>
            <p:ph type="body" idx="1"/>
          </p:nvPr>
        </p:nvSpPr>
        <p:spPr>
          <a:xfrm>
            <a:off x="1286925" y="4669626"/>
            <a:ext cx="96180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800">
                <a:latin typeface="Roboto Slab SemiBold"/>
                <a:ea typeface="Roboto Slab SemiBold"/>
                <a:cs typeface="Roboto Slab SemiBold"/>
                <a:sym typeface="Roboto Slab SemiBold"/>
              </a:rPr>
              <a:t>Real-time communication between fire, law, emergency management, and the public during disasters.</a:t>
            </a:r>
            <a:endParaRPr sz="2800"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5a60339f8_0_3"/>
          <p:cNvSpPr/>
          <p:nvPr/>
        </p:nvSpPr>
        <p:spPr>
          <a:xfrm>
            <a:off x="838200" y="361610"/>
            <a:ext cx="559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Washoe County: Evacuations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9" name="Google Shape;229;g215a60339f8_0_3"/>
          <p:cNvSpPr txBox="1"/>
          <p:nvPr/>
        </p:nvSpPr>
        <p:spPr>
          <a:xfrm>
            <a:off x="1018986" y="1111375"/>
            <a:ext cx="30111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476A8"/>
                </a:solidFill>
                <a:latin typeface="Roboto Slab"/>
                <a:ea typeface="Roboto Slab"/>
                <a:cs typeface="Roboto Slab"/>
                <a:sym typeface="Roboto Slab"/>
              </a:rPr>
              <a:t>Pre-planning</a:t>
            </a:r>
            <a:endParaRPr sz="2000" b="1" dirty="0">
              <a:solidFill>
                <a:srgbClr val="0476A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Testing and training with first responders. </a:t>
            </a:r>
            <a:endParaRPr sz="16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30" name="Google Shape;230;g215a60339f8_0_3"/>
          <p:cNvPicPr preferRelativeResize="0"/>
          <p:nvPr/>
        </p:nvPicPr>
        <p:blipFill rotWithShape="1">
          <a:blip r:embed="rId3">
            <a:alphaModFix/>
          </a:blip>
          <a:srcRect t="1076" b="1085"/>
          <a:stretch/>
        </p:blipFill>
        <p:spPr>
          <a:xfrm>
            <a:off x="5263412" y="2298375"/>
            <a:ext cx="1795678" cy="380351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1" name="Google Shape;231;g215a60339f8_0_3"/>
          <p:cNvPicPr preferRelativeResize="0"/>
          <p:nvPr/>
        </p:nvPicPr>
        <p:blipFill rotWithShape="1">
          <a:blip r:embed="rId4">
            <a:alphaModFix/>
          </a:blip>
          <a:srcRect t="1076" b="1085"/>
          <a:stretch/>
        </p:blipFill>
        <p:spPr>
          <a:xfrm>
            <a:off x="8769622" y="2298386"/>
            <a:ext cx="1795678" cy="380351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2" name="Google Shape;232;g215a60339f8_0_3"/>
          <p:cNvPicPr preferRelativeResize="0"/>
          <p:nvPr/>
        </p:nvPicPr>
        <p:blipFill rotWithShape="1">
          <a:blip r:embed="rId5">
            <a:alphaModFix/>
          </a:blip>
          <a:srcRect t="1076" b="1085"/>
          <a:stretch/>
        </p:blipFill>
        <p:spPr>
          <a:xfrm>
            <a:off x="1626688" y="2298385"/>
            <a:ext cx="1795678" cy="380351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3" name="Google Shape;233;g215a60339f8_0_3"/>
          <p:cNvSpPr txBox="1"/>
          <p:nvPr/>
        </p:nvSpPr>
        <p:spPr>
          <a:xfrm>
            <a:off x="4306500" y="1111375"/>
            <a:ext cx="37095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476A8"/>
                </a:solidFill>
                <a:latin typeface="Roboto Slab"/>
                <a:ea typeface="Roboto Slab"/>
                <a:cs typeface="Roboto Slab"/>
                <a:sym typeface="Roboto Slab"/>
              </a:rPr>
              <a:t>Real-time collaboration</a:t>
            </a:r>
            <a:endParaRPr sz="2000" b="1">
              <a:solidFill>
                <a:srgbClr val="0476A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Coordinate evacuations with other agencies in real-time.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4" name="Google Shape;234;g215a60339f8_0_3"/>
          <p:cNvSpPr txBox="1"/>
          <p:nvPr/>
        </p:nvSpPr>
        <p:spPr>
          <a:xfrm>
            <a:off x="8031575" y="1111375"/>
            <a:ext cx="32718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476A8"/>
                </a:solidFill>
                <a:latin typeface="Roboto Slab"/>
                <a:ea typeface="Roboto Slab"/>
                <a:cs typeface="Roboto Slab"/>
                <a:sym typeface="Roboto Slab"/>
              </a:rPr>
              <a:t>Alert the public</a:t>
            </a:r>
            <a:endParaRPr sz="2000" b="1" dirty="0">
              <a:solidFill>
                <a:srgbClr val="0476A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Publish evacuation areas and instructions to the public. </a:t>
            </a:r>
            <a:endParaRPr sz="16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5a60339f8_0_24"/>
          <p:cNvSpPr txBox="1">
            <a:spLocks noGrp="1"/>
          </p:cNvSpPr>
          <p:nvPr>
            <p:ph type="title"/>
          </p:nvPr>
        </p:nvSpPr>
        <p:spPr>
          <a:xfrm>
            <a:off x="838200" y="1398264"/>
            <a:ext cx="10515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76A8"/>
              </a:buClr>
              <a:buSzPts val="3200"/>
              <a:buFont typeface="Roboto Slab"/>
              <a:buNone/>
            </a:pPr>
            <a:r>
              <a:rPr lang="en-US"/>
              <a:t>Cross-channel communication</a:t>
            </a:r>
            <a:endParaRPr/>
          </a:p>
        </p:txBody>
      </p:sp>
      <p:sp>
        <p:nvSpPr>
          <p:cNvPr id="240" name="Google Shape;240;g215a60339f8_0_24"/>
          <p:cNvSpPr/>
          <p:nvPr/>
        </p:nvSpPr>
        <p:spPr>
          <a:xfrm>
            <a:off x="838200" y="361610"/>
            <a:ext cx="559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Washoe County: Evacuations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41" name="Google Shape;241;g215a60339f8_0_24"/>
          <p:cNvPicPr preferRelativeResize="0"/>
          <p:nvPr/>
        </p:nvPicPr>
        <p:blipFill rotWithShape="1">
          <a:blip r:embed="rId3">
            <a:alphaModFix/>
          </a:blip>
          <a:srcRect t="7161" r="25683" b="7170"/>
          <a:stretch/>
        </p:blipFill>
        <p:spPr>
          <a:xfrm>
            <a:off x="1693995" y="2307875"/>
            <a:ext cx="5394570" cy="34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15a60339f8_0_24"/>
          <p:cNvSpPr txBox="1"/>
          <p:nvPr/>
        </p:nvSpPr>
        <p:spPr>
          <a:xfrm>
            <a:off x="7254112" y="2499793"/>
            <a:ext cx="32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Public web app</a:t>
            </a:r>
            <a:endParaRPr sz="2000">
              <a:solidFill>
                <a:schemeClr val="dk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243" name="Google Shape;243;g215a60339f8_0_24"/>
          <p:cNvSpPr txBox="1"/>
          <p:nvPr/>
        </p:nvSpPr>
        <p:spPr>
          <a:xfrm>
            <a:off x="7254112" y="3337686"/>
            <a:ext cx="32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Notification systems</a:t>
            </a:r>
            <a:endParaRPr sz="2000">
              <a:solidFill>
                <a:schemeClr val="dk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244" name="Google Shape;244;g215a60339f8_0_24"/>
          <p:cNvSpPr txBox="1"/>
          <p:nvPr/>
        </p:nvSpPr>
        <p:spPr>
          <a:xfrm>
            <a:off x="7254112" y="4200940"/>
            <a:ext cx="32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Social media</a:t>
            </a:r>
            <a:endParaRPr sz="2000">
              <a:solidFill>
                <a:schemeClr val="dk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245" name="Google Shape;245;g215a60339f8_0_24"/>
          <p:cNvSpPr txBox="1"/>
          <p:nvPr/>
        </p:nvSpPr>
        <p:spPr>
          <a:xfrm>
            <a:off x="7254112" y="5064183"/>
            <a:ext cx="32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GIS tools</a:t>
            </a:r>
            <a:endParaRPr sz="2000">
              <a:solidFill>
                <a:schemeClr val="dk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15a60339f8_0_44"/>
          <p:cNvSpPr txBox="1">
            <a:spLocks noGrp="1"/>
          </p:cNvSpPr>
          <p:nvPr>
            <p:ph type="body" idx="4294967295"/>
          </p:nvPr>
        </p:nvSpPr>
        <p:spPr>
          <a:xfrm>
            <a:off x="838200" y="2286000"/>
            <a:ext cx="10515600" cy="3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593" lvl="0" indent="-22859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Real-time data updates. </a:t>
            </a:r>
            <a:endParaRPr/>
          </a:p>
          <a:p>
            <a:pPr marL="228593" lvl="0" indent="-22859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Low-connectivity environments.</a:t>
            </a:r>
            <a:endParaRPr/>
          </a:p>
          <a:p>
            <a:pPr marL="228593" lvl="0" indent="-22859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Accessibility and ease-of-use.</a:t>
            </a:r>
            <a:endParaRPr/>
          </a:p>
          <a:p>
            <a:pPr marL="228593" lvl="0" indent="-22859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Integration with existing department tools and notification channels.</a:t>
            </a:r>
            <a:endParaRPr/>
          </a:p>
          <a:p>
            <a:pPr marL="228593" lvl="0" indent="-22859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Cross-agency collaboration across jurisdictions.</a:t>
            </a:r>
            <a:endParaRPr/>
          </a:p>
        </p:txBody>
      </p:sp>
      <p:sp>
        <p:nvSpPr>
          <p:cNvPr id="251" name="Google Shape;251;g215a60339f8_0_44"/>
          <p:cNvSpPr txBox="1">
            <a:spLocks noGrp="1"/>
          </p:cNvSpPr>
          <p:nvPr>
            <p:ph type="title"/>
          </p:nvPr>
        </p:nvSpPr>
        <p:spPr>
          <a:xfrm>
            <a:off x="838200" y="1398264"/>
            <a:ext cx="10515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76A8"/>
              </a:buClr>
              <a:buSzPts val="3200"/>
              <a:buFont typeface="Roboto Slab"/>
              <a:buNone/>
            </a:pPr>
            <a:r>
              <a:rPr lang="en-US"/>
              <a:t>Perimeter Platform is designed for: </a:t>
            </a:r>
            <a:endParaRPr/>
          </a:p>
        </p:txBody>
      </p:sp>
      <p:sp>
        <p:nvSpPr>
          <p:cNvPr id="252" name="Google Shape;252;g215a60339f8_0_44"/>
          <p:cNvSpPr/>
          <p:nvPr/>
        </p:nvSpPr>
        <p:spPr>
          <a:xfrm>
            <a:off x="838200" y="361610"/>
            <a:ext cx="559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Washoe County: Evacuations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Have a Kit</a:t>
            </a:r>
          </a:p>
          <a:p>
            <a:r>
              <a:rPr lang="en-US" dirty="0"/>
              <a:t>Make a Plan</a:t>
            </a:r>
          </a:p>
          <a:p>
            <a:pPr lvl="1"/>
            <a:r>
              <a:rPr lang="en-US" dirty="0"/>
              <a:t>Meeting place inside your neighborhood &amp; outside</a:t>
            </a:r>
          </a:p>
          <a:p>
            <a:pPr lvl="1"/>
            <a:r>
              <a:rPr lang="en-US" dirty="0"/>
              <a:t>Local POC &amp; Long-distance</a:t>
            </a:r>
          </a:p>
          <a:p>
            <a:pPr lvl="1"/>
            <a:r>
              <a:rPr lang="en-US" dirty="0"/>
              <a:t>Methods for communication</a:t>
            </a:r>
          </a:p>
          <a:p>
            <a:pPr lvl="1"/>
            <a:r>
              <a:rPr lang="en-US" dirty="0"/>
              <a:t>Place for pets</a:t>
            </a:r>
          </a:p>
          <a:p>
            <a:r>
              <a:rPr lang="en-US" dirty="0"/>
              <a:t>Stay Informed</a:t>
            </a:r>
          </a:p>
          <a:p>
            <a:pPr lvl="1"/>
            <a:r>
              <a:rPr lang="en-US" dirty="0"/>
              <a:t>Check verified social media accounts</a:t>
            </a:r>
          </a:p>
          <a:p>
            <a:pPr lvl="1"/>
            <a:r>
              <a:rPr lang="en-US" dirty="0"/>
              <a:t>Traditional News Media</a:t>
            </a:r>
          </a:p>
          <a:p>
            <a:pPr lvl="1"/>
            <a:r>
              <a:rPr lang="en-US">
                <a:hlinkClick r:id="rId2"/>
              </a:rPr>
              <a:t>www.Emergencywashoe.com</a:t>
            </a:r>
            <a:r>
              <a:rPr lang="en-US"/>
              <a:t> 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What You Can Do: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Evacuations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15789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C4989-5334-15D3-FFDD-C693BF3B6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r="2930" b="7032"/>
          <a:stretch/>
        </p:blipFill>
        <p:spPr>
          <a:xfrm>
            <a:off x="2578006" y="0"/>
            <a:ext cx="9613994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37A15-7F70-EC6F-3919-7CE0A2E7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</a:rPr>
              <a:t>Evacuation Video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0E6C5-FFEF-0640-813A-0CB7F97F4899}"/>
              </a:ext>
            </a:extLst>
          </p:cNvPr>
          <p:cNvSpPr/>
          <p:nvPr/>
        </p:nvSpPr>
        <p:spPr>
          <a:xfrm>
            <a:off x="353961" y="398206"/>
            <a:ext cx="1194620" cy="72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5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AD71-28D2-F0B7-4FA0-929CC88A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B407-F7E7-91E7-F189-E7B54FA42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6005052" cy="36314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Decision making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Steps for alerting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people will see/experience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to aid with individual decision making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Setting expectations</a:t>
            </a:r>
          </a:p>
        </p:txBody>
      </p:sp>
      <p:pic>
        <p:nvPicPr>
          <p:cNvPr id="1026" name="Picture 2" descr="Embed Video on Website: 5 Easiest Ways - Freemake">
            <a:extLst>
              <a:ext uri="{FF2B5EF4-FFF2-40B4-BE49-F238E27FC236}">
                <a16:creationId xmlns:a16="http://schemas.microsoft.com/office/drawing/2014/main" id="{77784AD2-FADC-2AC6-F5FC-837E4D7A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66" y="1891108"/>
            <a:ext cx="3676530" cy="22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8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B1C33A-50C1-B444-AD3A-4C265B1413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57725" y="-6694"/>
            <a:ext cx="9149417" cy="6862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36D92-69C1-C342-975D-84137A5C3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643013" y="800833"/>
            <a:ext cx="4006141" cy="24846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Regional Emergency  Operations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Center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0358A19-2622-D1E6-1D14-C42A42303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50" y="4531227"/>
            <a:ext cx="1620191" cy="16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1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ntergovernmental Roles and Responsibilities in Disaster Resilience">
            <a:extLst>
              <a:ext uri="{FF2B5EF4-FFF2-40B4-BE49-F238E27FC236}">
                <a16:creationId xmlns:a16="http://schemas.microsoft.com/office/drawing/2014/main" id="{51D7CBB9-5957-E6A7-77A8-B53518CD0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6" t="-1075" r="24704" b="10166"/>
          <a:stretch/>
        </p:blipFill>
        <p:spPr bwMode="auto">
          <a:xfrm>
            <a:off x="3523488" y="-81106"/>
            <a:ext cx="8668512" cy="69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F5EE1-24A6-CDCF-3FC8-85792C59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</a:rPr>
              <a:t>Full Scale Exercise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4E32A3-F95F-E615-027E-0193F6F67520}"/>
              </a:ext>
            </a:extLst>
          </p:cNvPr>
          <p:cNvSpPr/>
          <p:nvPr/>
        </p:nvSpPr>
        <p:spPr>
          <a:xfrm>
            <a:off x="353961" y="398206"/>
            <a:ext cx="1194620" cy="72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00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9C7F-1279-B4C4-A2E8-20BFA77D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Incline Village Full-Scale Exercise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68C0-5168-1C19-1506-F23BC6D5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690"/>
            <a:ext cx="10515600" cy="3631468"/>
          </a:xfrm>
        </p:spPr>
        <p:txBody>
          <a:bodyPr>
            <a:normAutofit/>
          </a:bodyPr>
          <a:lstStyle/>
          <a:p>
            <a:r>
              <a:rPr lang="en-US" sz="2400" dirty="0"/>
              <a:t>August 16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/>
              <a:t>9a – 130p</a:t>
            </a:r>
          </a:p>
          <a:p>
            <a:r>
              <a:rPr lang="en-US" sz="2400" dirty="0"/>
              <a:t>Wildfire scenario</a:t>
            </a:r>
          </a:p>
          <a:p>
            <a:r>
              <a:rPr lang="en-US" sz="2400" dirty="0"/>
              <a:t>Alerts &amp; Media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Creek Evacuations</a:t>
            </a:r>
          </a:p>
          <a:p>
            <a:r>
              <a:rPr lang="en-US" sz="2400" dirty="0"/>
              <a:t>Responders</a:t>
            </a:r>
          </a:p>
          <a:p>
            <a:r>
              <a:rPr lang="en-US" sz="2400" dirty="0"/>
              <a:t>Preparedness Fair</a:t>
            </a:r>
          </a:p>
        </p:txBody>
      </p:sp>
      <p:pic>
        <p:nvPicPr>
          <p:cNvPr id="3074" name="Picture 2" descr="How to react to wildfires - Pacific Crest Trail Association">
            <a:extLst>
              <a:ext uri="{FF2B5EF4-FFF2-40B4-BE49-F238E27FC236}">
                <a16:creationId xmlns:a16="http://schemas.microsoft.com/office/drawing/2014/main" id="{9A532FC9-B980-0F8F-67AA-9DEE2A13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07" y="2235690"/>
            <a:ext cx="5230761" cy="294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7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Planning Doesn't Have to Be the Enemy of Agile">
            <a:extLst>
              <a:ext uri="{FF2B5EF4-FFF2-40B4-BE49-F238E27FC236}">
                <a16:creationId xmlns:a16="http://schemas.microsoft.com/office/drawing/2014/main" id="{2AAC205B-13FC-2122-AEA6-FB7875914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9" t="9091" r="1490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" name="Rectangle 41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C0697-E11E-77C8-2792-85443AC9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</a:rPr>
              <a:t>Planning</a:t>
            </a:r>
          </a:p>
        </p:txBody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F7085-1E7E-11B8-4CA5-6D38E652F0FE}"/>
              </a:ext>
            </a:extLst>
          </p:cNvPr>
          <p:cNvSpPr/>
          <p:nvPr/>
        </p:nvSpPr>
        <p:spPr>
          <a:xfrm>
            <a:off x="353961" y="398206"/>
            <a:ext cx="1194620" cy="72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8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2C8E-3A23-691B-72F0-4DB2A0AE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Evacuation, Sheltering, &amp; Mass Care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6DD9E-7FFB-50AA-659E-36D46CDB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4270"/>
            <a:ext cx="10515600" cy="3428305"/>
          </a:xfrm>
        </p:spPr>
        <p:txBody>
          <a:bodyPr>
            <a:normAutofit/>
          </a:bodyPr>
          <a:lstStyle/>
          <a:p>
            <a:r>
              <a:rPr lang="en-US" sz="2400" dirty="0"/>
              <a:t>3 parts to this plan</a:t>
            </a:r>
          </a:p>
          <a:p>
            <a:r>
              <a:rPr lang="en-US" sz="2400" dirty="0"/>
              <a:t>5 phases to our update</a:t>
            </a:r>
          </a:p>
          <a:p>
            <a:r>
              <a:rPr lang="en-US" sz="2400" dirty="0"/>
              <a:t>HSEEP</a:t>
            </a:r>
          </a:p>
          <a:p>
            <a:r>
              <a:rPr lang="en-US" sz="2400" dirty="0"/>
              <a:t>Exercise GAP identification</a:t>
            </a:r>
          </a:p>
          <a:p>
            <a:r>
              <a:rPr lang="en-US" sz="2400" dirty="0"/>
              <a:t>Plan update</a:t>
            </a:r>
          </a:p>
        </p:txBody>
      </p:sp>
      <p:pic>
        <p:nvPicPr>
          <p:cNvPr id="5124" name="Picture 4" descr="2023 Integrated Preparedness Planning Workshop - State of Indiana">
            <a:extLst>
              <a:ext uri="{FF2B5EF4-FFF2-40B4-BE49-F238E27FC236}">
                <a16:creationId xmlns:a16="http://schemas.microsoft.com/office/drawing/2014/main" id="{4745EECD-8815-77BA-64F4-CC5B9397A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9" t="6040" r="20340" b="6040"/>
          <a:stretch/>
        </p:blipFill>
        <p:spPr bwMode="auto">
          <a:xfrm>
            <a:off x="6096000" y="1913231"/>
            <a:ext cx="4277033" cy="41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9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143000" y="762000"/>
            <a:ext cx="9829800" cy="2244969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</a:rPr>
              <a:t>Thank You!</a:t>
            </a:r>
            <a:endParaRPr lang="en-US" sz="10000" dirty="0">
              <a:solidFill>
                <a:schemeClr val="bg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8F196A8-96DE-CDE0-4DFC-93EE79CA8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658" y="3113846"/>
            <a:ext cx="2550683" cy="25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 numCol="2">
            <a:normAutofit/>
          </a:bodyPr>
          <a:lstStyle/>
          <a:p>
            <a:r>
              <a:rPr lang="en-US" dirty="0"/>
              <a:t>Wildland Fire</a:t>
            </a:r>
          </a:p>
          <a:p>
            <a:r>
              <a:rPr lang="en-US" dirty="0"/>
              <a:t>Earthquake</a:t>
            </a:r>
          </a:p>
          <a:p>
            <a:r>
              <a:rPr lang="en-US" dirty="0"/>
              <a:t>Flood</a:t>
            </a:r>
          </a:p>
          <a:p>
            <a:r>
              <a:rPr lang="en-US" dirty="0"/>
              <a:t>Transportation Incident</a:t>
            </a:r>
          </a:p>
          <a:p>
            <a:r>
              <a:rPr lang="en-US" dirty="0"/>
              <a:t>Extreme Weather</a:t>
            </a:r>
          </a:p>
          <a:p>
            <a:r>
              <a:rPr lang="en-US" dirty="0"/>
              <a:t>Drought</a:t>
            </a:r>
          </a:p>
          <a:p>
            <a:r>
              <a:rPr lang="en-US" dirty="0"/>
              <a:t>Hazardous Materials</a:t>
            </a:r>
          </a:p>
          <a:p>
            <a:r>
              <a:rPr lang="en-US" dirty="0"/>
              <a:t>Infectious Disease</a:t>
            </a:r>
          </a:p>
          <a:p>
            <a:r>
              <a:rPr lang="en-US" dirty="0"/>
              <a:t>Avalanche/Landslide</a:t>
            </a:r>
          </a:p>
          <a:p>
            <a:r>
              <a:rPr lang="en-US" dirty="0"/>
              <a:t>Volcano</a:t>
            </a:r>
          </a:p>
          <a:p>
            <a:r>
              <a:rPr lang="en-US" dirty="0"/>
              <a:t>Criminal Acts</a:t>
            </a:r>
          </a:p>
          <a:p>
            <a:r>
              <a:rPr lang="en-US" dirty="0"/>
              <a:t>Radiological </a:t>
            </a:r>
            <a:r>
              <a:rPr lang="en-US"/>
              <a:t>Waste Transport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13 Hazards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Evacuations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96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76A8"/>
              </a:buClr>
              <a:buSzPts val="3200"/>
              <a:buFont typeface="Roboto Slab"/>
              <a:buNone/>
            </a:pPr>
            <a:r>
              <a:rPr lang="en-US"/>
              <a:t>Preparedness Priorities</a:t>
            </a:r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838200" y="1891108"/>
            <a:ext cx="10515600" cy="363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1. Operational Coordination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2. Operational Communication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3. Mass Care 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4. Community Resilience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5. Fatality Management Services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3686-E08B-A398-C08E-437249AD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Homeland Security Exercise Evaluation Plan (HSEEP)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0B08E8-FB12-8EE9-EFD0-B48877AE88DF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Evacuations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1DBF1-0FFC-730E-2781-A1B2E020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43" y="1962971"/>
            <a:ext cx="1799795" cy="3773763"/>
          </a:xfrm>
          <a:prstGeom prst="rect">
            <a:avLst/>
          </a:prstGeom>
        </p:spPr>
      </p:pic>
      <p:pic>
        <p:nvPicPr>
          <p:cNvPr id="6" name="Picture 2" descr="Integrated Preparedness Planning">
            <a:extLst>
              <a:ext uri="{FF2B5EF4-FFF2-40B4-BE49-F238E27FC236}">
                <a16:creationId xmlns:a16="http://schemas.microsoft.com/office/drawing/2014/main" id="{679889CA-1350-049E-3E67-80758CAA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29" y="1882829"/>
            <a:ext cx="3776684" cy="39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0146 HSEEP Training Course Participant Guide Module 3">
            <a:extLst>
              <a:ext uri="{FF2B5EF4-FFF2-40B4-BE49-F238E27FC236}">
                <a16:creationId xmlns:a16="http://schemas.microsoft.com/office/drawing/2014/main" id="{85A7C91C-AFAA-09DB-A277-57035969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04" y="1962971"/>
            <a:ext cx="3871110" cy="38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C2D256-9F68-93AF-D56E-F1FBF766FC30}"/>
              </a:ext>
            </a:extLst>
          </p:cNvPr>
          <p:cNvCxnSpPr>
            <a:endCxn id="6" idx="1"/>
          </p:cNvCxnSpPr>
          <p:nvPr/>
        </p:nvCxnSpPr>
        <p:spPr>
          <a:xfrm>
            <a:off x="2064774" y="3849852"/>
            <a:ext cx="95225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5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 descr="A picture containing text, nature, outdoor, clou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8610"/>
          <a:stretch/>
        </p:blipFill>
        <p:spPr>
          <a:xfrm>
            <a:off x="2889183" y="1"/>
            <a:ext cx="930281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609600" y="1244845"/>
            <a:ext cx="4006141" cy="248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None/>
            </a:pPr>
            <a:r>
              <a:rPr lang="en-US" sz="44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Evacuations</a:t>
            </a:r>
            <a:endParaRPr/>
          </a:p>
        </p:txBody>
      </p:sp>
      <p:pic>
        <p:nvPicPr>
          <p:cNvPr id="166" name="Google Shape;166;p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853" y="4513208"/>
            <a:ext cx="1769969" cy="176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>
            <a:normAutofit/>
          </a:bodyPr>
          <a:lstStyle/>
          <a:p>
            <a:r>
              <a:rPr lang="en-US" dirty="0"/>
              <a:t>Incident Occurs</a:t>
            </a:r>
          </a:p>
          <a:p>
            <a:r>
              <a:rPr lang="en-US" dirty="0"/>
              <a:t>Threat to the population is determined</a:t>
            </a:r>
          </a:p>
          <a:p>
            <a:r>
              <a:rPr lang="en-US" dirty="0"/>
              <a:t>Request for evacuation Alert sent to WCEM</a:t>
            </a:r>
          </a:p>
          <a:p>
            <a:r>
              <a:rPr lang="en-US" dirty="0"/>
              <a:t>WCEM Activates the Emergency Shelter Council (ESC)</a:t>
            </a:r>
          </a:p>
          <a:p>
            <a:r>
              <a:rPr lang="en-US" dirty="0"/>
              <a:t>Evacuation/Shelter location is determined &amp; included in alert</a:t>
            </a:r>
          </a:p>
          <a:p>
            <a:r>
              <a:rPr lang="en-US" dirty="0"/>
              <a:t>Alert is sent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Flow of Events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Evacuations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580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Information includes:</a:t>
            </a:r>
          </a:p>
          <a:p>
            <a:pPr lvl="1"/>
            <a:r>
              <a:rPr lang="en-US" dirty="0"/>
              <a:t>Type of threat</a:t>
            </a:r>
          </a:p>
          <a:p>
            <a:pPr lvl="1"/>
            <a:r>
              <a:rPr lang="en-US" dirty="0"/>
              <a:t>Area being evacuated</a:t>
            </a:r>
          </a:p>
          <a:p>
            <a:pPr lvl="1"/>
            <a:r>
              <a:rPr lang="en-US" dirty="0"/>
              <a:t>Where to go</a:t>
            </a:r>
          </a:p>
          <a:p>
            <a:pPr lvl="2"/>
            <a:r>
              <a:rPr lang="en-US" dirty="0"/>
              <a:t>Evacuation point or shelter location</a:t>
            </a:r>
          </a:p>
          <a:p>
            <a:pPr lvl="1"/>
            <a:r>
              <a:rPr lang="en-US" dirty="0"/>
              <a:t>How to find information</a:t>
            </a:r>
          </a:p>
          <a:p>
            <a:pPr lvl="2"/>
            <a:r>
              <a:rPr lang="en-US" dirty="0"/>
              <a:t>Traditional and social media</a:t>
            </a:r>
          </a:p>
          <a:p>
            <a:pPr lvl="2"/>
            <a:r>
              <a:rPr lang="en-US" dirty="0"/>
              <a:t>www.Emergencywashoe.com</a:t>
            </a:r>
          </a:p>
          <a:p>
            <a:pPr lvl="2"/>
            <a:r>
              <a:rPr lang="en-US" dirty="0"/>
              <a:t>Perimetermap.com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Alerts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Evacuations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1576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Allows individuals to choose the method they prefer to be notified.</a:t>
            </a:r>
          </a:p>
          <a:p>
            <a:r>
              <a:rPr lang="en-US"/>
              <a:t>WCEM staff draws a polygon larger than the evacuation area and sends the following:</a:t>
            </a:r>
          </a:p>
          <a:p>
            <a:pPr lvl="1"/>
            <a:r>
              <a:rPr lang="en-US"/>
              <a:t>EAS</a:t>
            </a:r>
          </a:p>
          <a:p>
            <a:pPr lvl="1"/>
            <a:r>
              <a:rPr lang="en-US"/>
              <a:t>WEA</a:t>
            </a:r>
          </a:p>
          <a:p>
            <a:pPr lvl="1"/>
            <a:r>
              <a:rPr lang="en-US"/>
              <a:t>Social Media</a:t>
            </a:r>
          </a:p>
          <a:p>
            <a:pPr lvl="1"/>
            <a:r>
              <a:rPr lang="en-US"/>
              <a:t>Email</a:t>
            </a:r>
          </a:p>
          <a:p>
            <a:pPr lvl="1"/>
            <a:r>
              <a:rPr lang="en-US"/>
              <a:t>Text</a:t>
            </a:r>
          </a:p>
          <a:p>
            <a:pPr lvl="1"/>
            <a:r>
              <a:rPr lang="en-US"/>
              <a:t>Voicemail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Alerting Tool (CodeRED)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Evacuations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188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3" ma:contentTypeDescription="Create a new document." ma:contentTypeScope="" ma:versionID="ccaffed93b43dd928348c5f5c14d2bd7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992d5fea35402a2bff5a8b4bc7c0a00a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C2EBE5-DB9B-4E97-A0E4-BDC3B4C2D7CD}"/>
</file>

<file path=customXml/itemProps2.xml><?xml version="1.0" encoding="utf-8"?>
<ds:datastoreItem xmlns:ds="http://schemas.openxmlformats.org/officeDocument/2006/customXml" ds:itemID="{2634678A-73AF-4A07-A48F-AC39902908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8A2ED1-CF57-4A94-AC0C-09E145F1FC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444</Words>
  <Application>Microsoft Office PowerPoint</Application>
  <PresentationFormat>Widescreen</PresentationFormat>
  <Paragraphs>128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Noto Sans Symbols</vt:lpstr>
      <vt:lpstr>Roboto Slab</vt:lpstr>
      <vt:lpstr>Roboto Slab SemiBold</vt:lpstr>
      <vt:lpstr>Rockwell</vt:lpstr>
      <vt:lpstr>Tw Cen MT</vt:lpstr>
      <vt:lpstr>Twentieth Century</vt:lpstr>
      <vt:lpstr>Wingdings 2</vt:lpstr>
      <vt:lpstr>Office Theme</vt:lpstr>
      <vt:lpstr>PowerPoint Presentation</vt:lpstr>
      <vt:lpstr>PowerPoint Presentation</vt:lpstr>
      <vt:lpstr>13 Hazards</vt:lpstr>
      <vt:lpstr>Preparedness Priorities</vt:lpstr>
      <vt:lpstr>Homeland Security Exercise Evaluation Plan (HSEEP)</vt:lpstr>
      <vt:lpstr>PowerPoint Presentation</vt:lpstr>
      <vt:lpstr>Flow of Events</vt:lpstr>
      <vt:lpstr>Alerts</vt:lpstr>
      <vt:lpstr>Alerting Tool (CodeRED)</vt:lpstr>
      <vt:lpstr>Challenges</vt:lpstr>
      <vt:lpstr>Pilot Program</vt:lpstr>
      <vt:lpstr>Partners</vt:lpstr>
      <vt:lpstr>PowerPoint Presentation</vt:lpstr>
      <vt:lpstr>PowerPoint Presentation</vt:lpstr>
      <vt:lpstr>Cross-channel communication</vt:lpstr>
      <vt:lpstr>Perimeter Platform is designed for: </vt:lpstr>
      <vt:lpstr>What You Can Do:</vt:lpstr>
      <vt:lpstr>Evacuation Video </vt:lpstr>
      <vt:lpstr>Video</vt:lpstr>
      <vt:lpstr>Full Scale Exercise </vt:lpstr>
      <vt:lpstr>Incline Village Full-Scale Exercise </vt:lpstr>
      <vt:lpstr>Planning</vt:lpstr>
      <vt:lpstr>Evacuation, Sheltering, &amp; Mass Care Plan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Sperka</dc:creator>
  <cp:lastModifiedBy>Ramos, Candee</cp:lastModifiedBy>
  <cp:revision>4</cp:revision>
  <dcterms:created xsi:type="dcterms:W3CDTF">2021-10-07T17:37:40Z</dcterms:created>
  <dcterms:modified xsi:type="dcterms:W3CDTF">2023-07-03T21:39:47Z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0x01010084FF9E0F8158BF4FB5ADA22A84B6E9D2</vt:lpwstr>
  </property>
  <property fmtid="{D5CDD505-2E9C-101B-9397-08002B2CF9AE}" pid="3" name="MediaServiceImageTags">
    <vt:lpwstr/>
  </property>
</Properties>
</file>