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60" r:id="rId2"/>
    <p:sldId id="264" r:id="rId3"/>
    <p:sldId id="262" r:id="rId4"/>
    <p:sldId id="265" r:id="rId5"/>
    <p:sldId id="256" r:id="rId6"/>
    <p:sldId id="257" r:id="rId7"/>
    <p:sldId id="258" r:id="rId8"/>
    <p:sldId id="259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Monday, October 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5506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Monday, October 3,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9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Monday, October 3,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0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Monday, October 3,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3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Monday, October 3,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1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Monday, October 3,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9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Monday, October 3,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4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Monday, October 3,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060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Monday, October 3,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4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Monday, October 3,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0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Monday, October 3,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8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Monday, October 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40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796" r:id="rId6"/>
    <p:sldLayoutId id="2147483792" r:id="rId7"/>
    <p:sldLayoutId id="2147483793" r:id="rId8"/>
    <p:sldLayoutId id="2147483794" r:id="rId9"/>
    <p:sldLayoutId id="2147483795" r:id="rId10"/>
    <p:sldLayoutId id="214748379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snthanhan.blogspot.com/2014/04/onewheel-self-balancing-electric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lordisgood/8230960989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302E-65B1-16E4-ACB2-DF32CAF8B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OVER ENFORCEMENT</a:t>
            </a:r>
          </a:p>
        </p:txBody>
      </p:sp>
      <p:pic>
        <p:nvPicPr>
          <p:cNvPr id="6" name="Picture Placeholder 5" descr="A person riding a skateboard&#10;&#10;Description automatically generated">
            <a:extLst>
              <a:ext uri="{FF2B5EF4-FFF2-40B4-BE49-F238E27FC236}">
                <a16:creationId xmlns:a16="http://schemas.microsoft.com/office/drawing/2014/main" id="{FA7BF89C-F48A-9152-A895-6AF1E352FF8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717" r="18717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A91B2-606C-3966-7C4A-9ACCAD96A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 </a:t>
            </a:r>
            <a:r>
              <a:rPr lang="en-US" sz="2400" b="1" dirty="0"/>
              <a:t>SPEED is the ISSUE</a:t>
            </a:r>
          </a:p>
          <a:p>
            <a:r>
              <a:rPr lang="en-US" sz="2000" dirty="0"/>
              <a:t>High speeds are common with regular bicycles as well as E-bikes.  Roller skates, skateboards, and one-wheels can operate at unreasonable speeds.</a:t>
            </a:r>
          </a:p>
          <a:p>
            <a:r>
              <a:rPr lang="en-US" sz="2000" dirty="0"/>
              <a:t>Advances in technology are unknown so we must focus on TRAIL USER ETIQUETTE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833585-E836-2194-1AC2-9F02C1A7D2C7}"/>
              </a:ext>
            </a:extLst>
          </p:cNvPr>
          <p:cNvSpPr txBox="1"/>
          <p:nvPr/>
        </p:nvSpPr>
        <p:spPr>
          <a:xfrm>
            <a:off x="5267324" y="6308725"/>
            <a:ext cx="63738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asnthanhan.blogspot.com/2014/04/onewheel-self-balancing-electric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64854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57B8D-508D-53A4-DE2F-2D93A2650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GLOBAL ISSUE vs.</a:t>
            </a:r>
            <a:br>
              <a:rPr lang="en-US" dirty="0"/>
            </a:br>
            <a:r>
              <a:rPr lang="en-US" dirty="0"/>
              <a:t>REGIONAL RESPONSIBILTY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1E5ED-E366-C1D7-6071-219BA7E56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Reno/Tahoe/Truckee are destinations for global travelers.  High speeds on trails and roads is not unique to this area.  </a:t>
            </a:r>
          </a:p>
          <a:p>
            <a:r>
              <a:rPr lang="en-US" dirty="0"/>
              <a:t>We can do our best to inform, educate, and encourage shared trail etiquette.</a:t>
            </a:r>
          </a:p>
          <a:p>
            <a:r>
              <a:rPr lang="en-US" dirty="0"/>
              <a:t>Implementation of a shared path trail etiquette campaign requires assistance, cooperation and involvement from EVERYONE.  Become a steward of trails by educating without confrontation.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09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EE4C8-7801-09F9-1048-7D886C97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Collaborative Management &amp; </a:t>
            </a:r>
            <a:br>
              <a:rPr lang="en-US" dirty="0"/>
            </a:br>
            <a:r>
              <a:rPr lang="en-US" dirty="0"/>
              <a:t>Trail Etiquette  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3148F-AD36-D2F9-855B-588B21FA7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Tahoe Fund </a:t>
            </a:r>
          </a:p>
          <a:p>
            <a:r>
              <a:rPr lang="en-US" dirty="0"/>
              <a:t>Take Care Tahoe</a:t>
            </a:r>
          </a:p>
          <a:p>
            <a:r>
              <a:rPr lang="en-US" dirty="0"/>
              <a:t>Truckee Trails</a:t>
            </a:r>
          </a:p>
          <a:p>
            <a:r>
              <a:rPr lang="en-US" dirty="0"/>
              <a:t>Town of Truckee</a:t>
            </a:r>
          </a:p>
          <a:p>
            <a:r>
              <a:rPr lang="en-US" dirty="0"/>
              <a:t>Tahoe Regional Planning Agency (TRPA) – </a:t>
            </a:r>
            <a:r>
              <a:rPr lang="en-US" dirty="0">
                <a:solidFill>
                  <a:srgbClr val="FFFF00">
                    <a:alpha val="60000"/>
                  </a:srgbClr>
                </a:solidFill>
              </a:rPr>
              <a:t>Lake Tahoe Pathway Partnership</a:t>
            </a:r>
          </a:p>
          <a:p>
            <a:r>
              <a:rPr lang="en-US" dirty="0"/>
              <a:t>Nevada Department of Transportation (NDOT) - </a:t>
            </a:r>
            <a:r>
              <a:rPr lang="en-US" dirty="0">
                <a:solidFill>
                  <a:srgbClr val="FFFF00">
                    <a:alpha val="60000"/>
                  </a:srgbClr>
                </a:solidFill>
              </a:rPr>
              <a:t>Lake Tahoe Pathway Partnership</a:t>
            </a:r>
          </a:p>
          <a:p>
            <a:r>
              <a:rPr lang="en-US" dirty="0"/>
              <a:t>Washoe County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0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D453B-FD29-7CAE-BD53-20EF8E41A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Washoe County as a stakeholder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B182C-80B1-0914-C9A0-60AB89783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386453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New Trails Program Coordinator – Christina Thayer</a:t>
            </a:r>
          </a:p>
          <a:p>
            <a:pPr lvl="1"/>
            <a:r>
              <a:rPr lang="en-US" sz="4000" dirty="0"/>
              <a:t>Hired in March 2022</a:t>
            </a:r>
          </a:p>
          <a:p>
            <a:pPr lvl="1"/>
            <a:r>
              <a:rPr lang="en-US" sz="4000" dirty="0"/>
              <a:t>Working to develop collaborative partnerships for trail programs and management throughout Incline Village and the adjacent Nevada trail systems.</a:t>
            </a:r>
          </a:p>
          <a:p>
            <a:pPr lvl="1"/>
            <a:r>
              <a:rPr lang="en-US" sz="4000" dirty="0"/>
              <a:t>Looking at long-term solutions for common trail issues.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352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633C01-A699-E6AC-734E-F7952F4DA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549275"/>
            <a:ext cx="6373812" cy="984885"/>
          </a:xfrm>
        </p:spPr>
        <p:txBody>
          <a:bodyPr wrap="square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600" b="1" dirty="0"/>
              <a:t>SIGNS HAVE BEEN </a:t>
            </a:r>
            <a:br>
              <a:rPr lang="en-US" sz="2600" b="1" dirty="0"/>
            </a:br>
            <a:r>
              <a:rPr lang="en-US" sz="2600" b="1" dirty="0"/>
              <a:t>PLACED ALONG LAKESHORE MULTI-USE PATH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DDE2B-5B38-1616-291A-CB39AA3D9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0575" y="549275"/>
            <a:ext cx="4498976" cy="984885"/>
          </a:xfrm>
        </p:spPr>
        <p:txBody>
          <a:bodyPr anchor="ctr">
            <a:normAutofit/>
          </a:bodyPr>
          <a:lstStyle/>
          <a:p>
            <a:pPr algn="r"/>
            <a:r>
              <a:rPr lang="en-US" b="1" dirty="0">
                <a:solidFill>
                  <a:schemeClr val="tx1">
                    <a:alpha val="60000"/>
                  </a:schemeClr>
                </a:solidFill>
              </a:rPr>
              <a:t>Message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:  Slow zone &amp;</a:t>
            </a:r>
          </a:p>
          <a:p>
            <a:pPr algn="r"/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	      Neighborhood area</a:t>
            </a:r>
          </a:p>
        </p:txBody>
      </p:sp>
      <p:pic>
        <p:nvPicPr>
          <p:cNvPr id="6" name="Picture 5" descr="A sign on a path in a wooded area&#10;&#10;Description automatically generated with low confidence">
            <a:extLst>
              <a:ext uri="{FF2B5EF4-FFF2-40B4-BE49-F238E27FC236}">
                <a16:creationId xmlns:a16="http://schemas.microsoft.com/office/drawing/2014/main" id="{9F9AC7A9-AEDB-E865-F761-E17F72F684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8" b="40490"/>
          <a:stretch/>
        </p:blipFill>
        <p:spPr>
          <a:xfrm>
            <a:off x="20" y="2083435"/>
            <a:ext cx="12191980" cy="4774564"/>
          </a:xfrm>
          <a:custGeom>
            <a:avLst/>
            <a:gdLst/>
            <a:ahLst/>
            <a:cxnLst/>
            <a:rect l="l" t="t" r="r" b="b"/>
            <a:pathLst>
              <a:path w="12192000" h="4774564">
                <a:moveTo>
                  <a:pt x="0" y="0"/>
                </a:moveTo>
                <a:lnTo>
                  <a:pt x="12192000" y="0"/>
                </a:lnTo>
                <a:lnTo>
                  <a:pt x="12192000" y="4774564"/>
                </a:lnTo>
                <a:lnTo>
                  <a:pt x="0" y="4774564"/>
                </a:lnTo>
                <a:close/>
              </a:path>
            </a:pathLst>
          </a:cu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5337EA23-6703-4C96-9EEB-A408CBDD6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49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2627A-394C-2FC9-B08D-E1C300DF0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6371409" cy="984885"/>
          </a:xfrm>
        </p:spPr>
        <p:txBody>
          <a:bodyPr vert="horz" wrap="square" lIns="0" tIns="0" rIns="0" bIns="0" rtlCol="0" anchor="ctr" anchorCtr="0">
            <a:normAutofit fontScale="90000"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Additional signs to be placed along Village Paths</a:t>
            </a:r>
          </a:p>
        </p:txBody>
      </p:sp>
      <p:pic>
        <p:nvPicPr>
          <p:cNvPr id="7" name="Picture 6" descr="A sign on a wooden fence&#10;&#10;Description automatically generated with low confidence">
            <a:extLst>
              <a:ext uri="{FF2B5EF4-FFF2-40B4-BE49-F238E27FC236}">
                <a16:creationId xmlns:a16="http://schemas.microsoft.com/office/drawing/2014/main" id="{EDFA2FC8-8F72-AA87-13FC-DB666F4B30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342"/>
          <a:stretch/>
        </p:blipFill>
        <p:spPr>
          <a:xfrm>
            <a:off x="20" y="2083435"/>
            <a:ext cx="6922253" cy="4774566"/>
          </a:xfrm>
          <a:custGeom>
            <a:avLst/>
            <a:gdLst/>
            <a:ahLst/>
            <a:cxnLst/>
            <a:rect l="l" t="t" r="r" b="b"/>
            <a:pathLst>
              <a:path w="6922273" h="4774566">
                <a:moveTo>
                  <a:pt x="0" y="0"/>
                </a:moveTo>
                <a:lnTo>
                  <a:pt x="6922273" y="0"/>
                </a:lnTo>
                <a:lnTo>
                  <a:pt x="6922273" y="4774566"/>
                </a:lnTo>
                <a:lnTo>
                  <a:pt x="0" y="4774566"/>
                </a:lnTo>
                <a:close/>
              </a:path>
            </a:pathLst>
          </a:custGeom>
        </p:spPr>
      </p:pic>
      <p:pic>
        <p:nvPicPr>
          <p:cNvPr id="5" name="Content Placeholder 4" descr="A sign on the side of a road&#10;&#10;Description automatically generated with medium confidence">
            <a:extLst>
              <a:ext uri="{FF2B5EF4-FFF2-40B4-BE49-F238E27FC236}">
                <a16:creationId xmlns:a16="http://schemas.microsoft.com/office/drawing/2014/main" id="{F815A1D3-A018-E313-5909-C6C378181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r="-2" b="31775"/>
          <a:stretch/>
        </p:blipFill>
        <p:spPr>
          <a:xfrm>
            <a:off x="6922272" y="2083435"/>
            <a:ext cx="5267327" cy="4774566"/>
          </a:xfrm>
          <a:custGeom>
            <a:avLst/>
            <a:gdLst/>
            <a:ahLst/>
            <a:cxnLst/>
            <a:rect l="l" t="t" r="r" b="b"/>
            <a:pathLst>
              <a:path w="5264925" h="4774566">
                <a:moveTo>
                  <a:pt x="0" y="0"/>
                </a:moveTo>
                <a:lnTo>
                  <a:pt x="5264925" y="0"/>
                </a:lnTo>
                <a:lnTo>
                  <a:pt x="5264925" y="4774566"/>
                </a:lnTo>
                <a:lnTo>
                  <a:pt x="0" y="4774566"/>
                </a:lnTo>
                <a:close/>
              </a:path>
            </a:pathLst>
          </a:custGeom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17F40A88-27FA-47EF-8DE2-4C27138ED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65727" y="190343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337EA23-6703-4C96-9EEB-A408CBDD6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8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5F288E-1EB8-BE8A-3C4E-1F58083D4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950" y="549275"/>
            <a:ext cx="5437187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sz="6400" dirty="0"/>
              <a:t>‘SLOW ZONE’</a:t>
            </a:r>
            <a:br>
              <a:rPr lang="en-US" sz="2000" dirty="0"/>
            </a:br>
            <a:r>
              <a:rPr lang="en-US" sz="2000" dirty="0"/>
              <a:t>MESSAGING PAINTED ALONG 6.11 MILES OF THE  LAKESHORE PATH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TARGETED AREAS:</a:t>
            </a:r>
            <a:br>
              <a:rPr lang="en-US" sz="2000" dirty="0"/>
            </a:br>
            <a:r>
              <a:rPr lang="en-US" sz="2000" dirty="0"/>
              <a:t>TRAIL INTERSECTIONS, CONGESTED AREAS AND NEIGHBORHOOD CROSSINGS</a:t>
            </a:r>
            <a:endParaRPr lang="en-US" sz="6400" dirty="0"/>
          </a:p>
        </p:txBody>
      </p:sp>
      <p:pic>
        <p:nvPicPr>
          <p:cNvPr id="5" name="Picture 4" descr="A road with white text on it&#10;&#10;Description automatically generated with low confidence">
            <a:extLst>
              <a:ext uri="{FF2B5EF4-FFF2-40B4-BE49-F238E27FC236}">
                <a16:creationId xmlns:a16="http://schemas.microsoft.com/office/drawing/2014/main" id="{3D02D74A-D3FF-D9BB-898A-12E5B9CFD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85" y="549275"/>
            <a:ext cx="4335180" cy="5761037"/>
          </a:xfrm>
          <a:custGeom>
            <a:avLst/>
            <a:gdLst/>
            <a:ahLst/>
            <a:cxnLst/>
            <a:rect l="l" t="t" r="r" b="b"/>
            <a:pathLst>
              <a:path w="5102225" h="5761037">
                <a:moveTo>
                  <a:pt x="0" y="0"/>
                </a:moveTo>
                <a:lnTo>
                  <a:pt x="5102225" y="0"/>
                </a:lnTo>
                <a:lnTo>
                  <a:pt x="5102225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41518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18E4F-7101-6771-3872-51365500C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Comes Next?</a:t>
            </a:r>
          </a:p>
        </p:txBody>
      </p:sp>
      <p:pic>
        <p:nvPicPr>
          <p:cNvPr id="6" name="Picture Placeholder 5" descr="Person riding a bike">
            <a:extLst>
              <a:ext uri="{FF2B5EF4-FFF2-40B4-BE49-F238E27FC236}">
                <a16:creationId xmlns:a16="http://schemas.microsoft.com/office/drawing/2014/main" id="{5FED6417-40D2-104A-E728-66EA5F07791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8" r="1294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1F76F4-B39E-90AA-2ED2-C41C8D244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717370"/>
          </a:xfrm>
        </p:spPr>
        <p:txBody>
          <a:bodyPr>
            <a:normAutofit/>
          </a:bodyPr>
          <a:lstStyle/>
          <a:p>
            <a:r>
              <a:rPr lang="en-US" sz="2800" dirty="0"/>
              <a:t>EDUCATION CAMPAIGN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Region:  Tahoe Basin/Truckee…and beyond.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Stakeholder Involvement – municipalities, neighborhoods, organizations, land management agencies, businesses,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Collaboration on messaging:   Signs, social media posts, trail ambassadors, bicycle rental agreements,  QR code messages available at trailheads and kiosks.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40325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FD0F1-E8F1-F317-2DAC-6E63C404D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TRAIL ETIQUETTE MESSAGING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7792E-087E-2DD9-7EDF-8B0D3119C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000" dirty="0"/>
              <a:t>Multi-Use Paths are for EVERYONE</a:t>
            </a:r>
          </a:p>
          <a:p>
            <a:r>
              <a:rPr lang="en-US" sz="2000" dirty="0"/>
              <a:t>SLOW Speeds for SAFETY</a:t>
            </a:r>
          </a:p>
          <a:p>
            <a:r>
              <a:rPr lang="en-US" sz="2000" dirty="0"/>
              <a:t>COMMUNICATE – Announce passing, use a bell, utilize hand signals, use night lights, speak kindly to each other.</a:t>
            </a:r>
          </a:p>
          <a:p>
            <a:r>
              <a:rPr lang="en-US" sz="2000" dirty="0"/>
              <a:t>Faster travel should move to integrate with vehicle traffic on the street</a:t>
            </a:r>
          </a:p>
          <a:p>
            <a:r>
              <a:rPr lang="en-US" sz="2000" dirty="0"/>
              <a:t>Pass on the left. Stay to the right.</a:t>
            </a:r>
          </a:p>
          <a:p>
            <a:r>
              <a:rPr lang="en-US" sz="2000" dirty="0"/>
              <a:t>Don’t let your group block the flow of traffic.  Walk in small clusters to the right.</a:t>
            </a:r>
          </a:p>
          <a:p>
            <a:r>
              <a:rPr lang="en-US" sz="2000" dirty="0"/>
              <a:t>Yield to those with mobility challenges, wheelchairs and adaptive devices.</a:t>
            </a:r>
          </a:p>
          <a:p>
            <a:r>
              <a:rPr lang="en-US" sz="2000" dirty="0"/>
              <a:t>Avoid stopping in the middle of the trail.  Move to one side, out of the flow of traffic</a:t>
            </a:r>
          </a:p>
          <a:p>
            <a:r>
              <a:rPr lang="en-US" sz="2000" dirty="0"/>
              <a:t>Avoid confrontation – EDUCATE OVER ENFORCEMENT.  </a:t>
            </a:r>
          </a:p>
          <a:p>
            <a:endParaRPr lang="en-US" sz="2000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24584CB-60F3-40F6-698C-962DDCEC6C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027" r="18027"/>
          <a:stretch/>
        </p:blipFill>
        <p:spPr>
          <a:xfrm>
            <a:off x="5267324" y="575409"/>
            <a:ext cx="6373813" cy="573331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3979C0D-5427-B8AD-5B93-D1E822E35ACE}"/>
              </a:ext>
            </a:extLst>
          </p:cNvPr>
          <p:cNvSpPr txBox="1"/>
          <p:nvPr/>
        </p:nvSpPr>
        <p:spPr>
          <a:xfrm>
            <a:off x="5267324" y="6308725"/>
            <a:ext cx="63738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lordisgood/8230960989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541456180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161</TotalTime>
  <Words>457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Avenir Next LT Pro</vt:lpstr>
      <vt:lpstr>3DFloatVTI</vt:lpstr>
      <vt:lpstr>EDUCATION OVER ENFORCEMENT</vt:lpstr>
      <vt:lpstr>GLOBAL ISSUE vs. REGIONAL RESPONSIBILTY</vt:lpstr>
      <vt:lpstr>Current Collaborative Management &amp;  Trail Etiquette  Discussions</vt:lpstr>
      <vt:lpstr>Washoe County as a stakeholder</vt:lpstr>
      <vt:lpstr>SIGNS HAVE BEEN  PLACED ALONG LAKESHORE MULTI-USE PATH</vt:lpstr>
      <vt:lpstr>Additional signs to be placed along Village Paths</vt:lpstr>
      <vt:lpstr>‘SLOW ZONE’ MESSAGING PAINTED ALONG 6.11 MILES OF THE  LAKESHORE PATH  TARGETED AREAS: TRAIL INTERSECTIONS, CONGESTED AREAS AND NEIGHBORHOOD CROSSINGS</vt:lpstr>
      <vt:lpstr>What Comes Next?</vt:lpstr>
      <vt:lpstr>TRAIL ETIQUETTE MESSAGING</vt:lpstr>
    </vt:vector>
  </TitlesOfParts>
  <Company>Washoe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OVER ENFORCEMENT</dc:title>
  <dc:creator>Thayer, Christina M.</dc:creator>
  <cp:lastModifiedBy>Thayer, Christina M.</cp:lastModifiedBy>
  <cp:revision>7</cp:revision>
  <dcterms:created xsi:type="dcterms:W3CDTF">2022-09-30T19:23:19Z</dcterms:created>
  <dcterms:modified xsi:type="dcterms:W3CDTF">2022-10-04T00:24:45Z</dcterms:modified>
</cp:coreProperties>
</file>