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73" r:id="rId6"/>
    <p:sldId id="310" r:id="rId7"/>
    <p:sldId id="289" r:id="rId8"/>
    <p:sldId id="331" r:id="rId9"/>
    <p:sldId id="316" r:id="rId10"/>
    <p:sldId id="312" r:id="rId11"/>
    <p:sldId id="333" r:id="rId12"/>
    <p:sldId id="317" r:id="rId13"/>
    <p:sldId id="303" r:id="rId14"/>
    <p:sldId id="276" r:id="rId15"/>
    <p:sldId id="307" r:id="rId16"/>
    <p:sldId id="320" r:id="rId17"/>
    <p:sldId id="309" r:id="rId18"/>
    <p:sldId id="322" r:id="rId19"/>
    <p:sldId id="336" r:id="rId20"/>
    <p:sldId id="297" r:id="rId21"/>
    <p:sldId id="294" r:id="rId22"/>
    <p:sldId id="284" r:id="rId23"/>
    <p:sldId id="300" r:id="rId24"/>
    <p:sldId id="328" r:id="rId25"/>
    <p:sldId id="327"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6" autoAdjust="0"/>
    <p:restoredTop sz="94660"/>
  </p:normalViewPr>
  <p:slideViewPr>
    <p:cSldViewPr>
      <p:cViewPr varScale="1">
        <p:scale>
          <a:sx n="68" d="100"/>
          <a:sy n="68" d="100"/>
        </p:scale>
        <p:origin x="1350"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016" cy="464503"/>
          </a:xfrm>
          <a:prstGeom prst="rect">
            <a:avLst/>
          </a:prstGeom>
        </p:spPr>
        <p:txBody>
          <a:bodyPr vert="horz" lIns="90571" tIns="45286" rIns="90571" bIns="45286" rtlCol="0"/>
          <a:lstStyle>
            <a:lvl1pPr algn="l">
              <a:defRPr sz="1200"/>
            </a:lvl1pPr>
          </a:lstStyle>
          <a:p>
            <a:endParaRPr lang="en-US" dirty="0"/>
          </a:p>
        </p:txBody>
      </p:sp>
      <p:sp>
        <p:nvSpPr>
          <p:cNvPr id="3" name="Date Placeholder 2"/>
          <p:cNvSpPr>
            <a:spLocks noGrp="1"/>
          </p:cNvSpPr>
          <p:nvPr>
            <p:ph type="dt" idx="1"/>
          </p:nvPr>
        </p:nvSpPr>
        <p:spPr>
          <a:xfrm>
            <a:off x="3898242" y="0"/>
            <a:ext cx="2982016" cy="464503"/>
          </a:xfrm>
          <a:prstGeom prst="rect">
            <a:avLst/>
          </a:prstGeom>
        </p:spPr>
        <p:txBody>
          <a:bodyPr vert="horz" lIns="90571" tIns="45286" rIns="90571" bIns="45286" rtlCol="0"/>
          <a:lstStyle>
            <a:lvl1pPr algn="r">
              <a:defRPr sz="1200"/>
            </a:lvl1pPr>
          </a:lstStyle>
          <a:p>
            <a:fld id="{B8AE55A0-88DB-44F8-9E71-882C6BFF5295}" type="datetimeFigureOut">
              <a:rPr lang="en-US" smtClean="0"/>
              <a:t>3/5/2021</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0571" tIns="45286" rIns="90571" bIns="45286" rtlCol="0" anchor="ctr"/>
          <a:lstStyle/>
          <a:p>
            <a:endParaRPr lang="en-US" dirty="0"/>
          </a:p>
        </p:txBody>
      </p:sp>
      <p:sp>
        <p:nvSpPr>
          <p:cNvPr id="5" name="Notes Placeholder 4"/>
          <p:cNvSpPr>
            <a:spLocks noGrp="1"/>
          </p:cNvSpPr>
          <p:nvPr>
            <p:ph type="body" sz="quarter" idx="3"/>
          </p:nvPr>
        </p:nvSpPr>
        <p:spPr>
          <a:xfrm>
            <a:off x="687559" y="4415156"/>
            <a:ext cx="5506695" cy="4183697"/>
          </a:xfrm>
          <a:prstGeom prst="rect">
            <a:avLst/>
          </a:prstGeom>
        </p:spPr>
        <p:txBody>
          <a:bodyPr vert="horz" lIns="90571" tIns="45286" rIns="90571" bIns="45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2982016" cy="464503"/>
          </a:xfrm>
          <a:prstGeom prst="rect">
            <a:avLst/>
          </a:prstGeom>
        </p:spPr>
        <p:txBody>
          <a:bodyPr vert="horz" lIns="90571" tIns="45286" rIns="90571" bIns="452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242" y="8830312"/>
            <a:ext cx="2982016" cy="464503"/>
          </a:xfrm>
          <a:prstGeom prst="rect">
            <a:avLst/>
          </a:prstGeom>
        </p:spPr>
        <p:txBody>
          <a:bodyPr vert="horz" lIns="90571" tIns="45286" rIns="90571" bIns="45286"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67400"/>
            <a:ext cx="8305800" cy="1066800"/>
          </a:xfrm>
        </p:spPr>
        <p:txBody>
          <a:bodyPr>
            <a:normAutofit/>
          </a:bodyPr>
          <a:lstStyle/>
          <a:p>
            <a:r>
              <a:rPr lang="en-US" sz="2800" b="1" i="1" dirty="0">
                <a:solidFill>
                  <a:schemeClr val="bg1"/>
                </a:solidFill>
              </a:rPr>
              <a:t>Washoe County Board of Commissioners</a:t>
            </a:r>
          </a:p>
          <a:p>
            <a:pPr>
              <a:spcBef>
                <a:spcPts val="0"/>
              </a:spcBef>
            </a:pPr>
            <a:r>
              <a:rPr lang="en-US" sz="2400" b="1" i="1" dirty="0">
                <a:solidFill>
                  <a:schemeClr val="bg1"/>
                </a:solidFill>
              </a:rPr>
              <a:t>March 9, 2021</a:t>
            </a:r>
          </a:p>
        </p:txBody>
      </p:sp>
      <p:sp>
        <p:nvSpPr>
          <p:cNvPr id="4" name="Title 3"/>
          <p:cNvSpPr>
            <a:spLocks noGrp="1"/>
          </p:cNvSpPr>
          <p:nvPr>
            <p:ph type="ctrTitle"/>
          </p:nvPr>
        </p:nvSpPr>
        <p:spPr>
          <a:xfrm>
            <a:off x="948070" y="0"/>
            <a:ext cx="8195930" cy="1040130"/>
          </a:xfrm>
        </p:spPr>
        <p:txBody>
          <a:bodyPr/>
          <a:lstStyle/>
          <a:p>
            <a:r>
              <a:rPr lang="en-US" sz="2800" dirty="0"/>
              <a:t>APPEAL-WTM20-005 &amp; WSUP20-0021 (Woodland Village)</a:t>
            </a:r>
          </a:p>
        </p:txBody>
      </p:sp>
      <p:pic>
        <p:nvPicPr>
          <p:cNvPr id="6" name="Picture 5" descr="A desert on a dirt field&#10;&#10;Description automatically generated">
            <a:extLst>
              <a:ext uri="{FF2B5EF4-FFF2-40B4-BE49-F238E27FC236}">
                <a16:creationId xmlns:a16="http://schemas.microsoft.com/office/drawing/2014/main" id="{E3FF0A1F-A279-49E7-A49A-F8AF2CC591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043"/>
          <a:stretch/>
        </p:blipFill>
        <p:spPr>
          <a:xfrm>
            <a:off x="0" y="977265"/>
            <a:ext cx="9061184" cy="4890135"/>
          </a:xfrm>
          <a:prstGeom prst="rect">
            <a:avLst/>
          </a:prstGeom>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610600" cy="4267200"/>
          </a:xfrm>
        </p:spPr>
        <p:txBody>
          <a:bodyPr>
            <a:normAutofit/>
          </a:bodyPr>
          <a:lstStyle/>
          <a:p>
            <a:r>
              <a:rPr lang="en-US" dirty="0"/>
              <a:t>The proposed development will be served by Great Basin Water Company for water and Washoe County for sewer service</a:t>
            </a:r>
          </a:p>
          <a:p>
            <a:r>
              <a:rPr lang="en-US" dirty="0"/>
              <a:t>Utility service has been planned for this site and the infrastructure will accommodate the density of the proposed development. </a:t>
            </a:r>
          </a:p>
        </p:txBody>
      </p:sp>
      <p:sp>
        <p:nvSpPr>
          <p:cNvPr id="3" name="Title 2"/>
          <p:cNvSpPr>
            <a:spLocks noGrp="1"/>
          </p:cNvSpPr>
          <p:nvPr>
            <p:ph type="title"/>
          </p:nvPr>
        </p:nvSpPr>
        <p:spPr>
          <a:xfrm>
            <a:off x="1219200" y="76200"/>
            <a:ext cx="7848600" cy="792162"/>
          </a:xfrm>
        </p:spPr>
        <p:txBody>
          <a:bodyPr/>
          <a:lstStyle/>
          <a:p>
            <a:r>
              <a:rPr lang="en-US" dirty="0"/>
              <a:t>Water &amp; Sewer</a:t>
            </a:r>
          </a:p>
        </p:txBody>
      </p:sp>
    </p:spTree>
    <p:extLst>
      <p:ext uri="{BB962C8B-B14F-4D97-AF65-F5344CB8AC3E}">
        <p14:creationId xmlns:p14="http://schemas.microsoft.com/office/powerpoint/2010/main" val="194969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8991600" cy="4876800"/>
          </a:xfrm>
        </p:spPr>
        <p:txBody>
          <a:bodyPr>
            <a:normAutofit fontScale="85000" lnSpcReduction="20000"/>
          </a:bodyPr>
          <a:lstStyle/>
          <a:p>
            <a:r>
              <a:rPr lang="en-US" sz="3500" dirty="0"/>
              <a:t>There will be several access points to the development primarily from Village Parkway and one access point from Village Center Drive</a:t>
            </a:r>
          </a:p>
          <a:p>
            <a:r>
              <a:rPr lang="en-US" sz="3500" dirty="0"/>
              <a:t>The applicant indicates that the various accesses points will disperse traffic</a:t>
            </a:r>
          </a:p>
          <a:p>
            <a:r>
              <a:rPr lang="en-US" sz="3500" dirty="0"/>
              <a:t>The main access to the development will be at the intersection of Rockland Drive and Village Parkway</a:t>
            </a:r>
          </a:p>
          <a:p>
            <a:r>
              <a:rPr lang="en-US" sz="3500" dirty="0"/>
              <a:t>The access for the family center will be moved and is not anticipated to have any adverse impacts</a:t>
            </a:r>
          </a:p>
          <a:p>
            <a:r>
              <a:rPr lang="en-US" sz="3500" dirty="0"/>
              <a:t>The streets and off-street parking areas will be privately owned and maintained by the development</a:t>
            </a:r>
          </a:p>
          <a:p>
            <a:pPr marL="0" indent="0">
              <a:buNone/>
            </a:pPr>
            <a:endParaRPr lang="en-US" dirty="0"/>
          </a:p>
        </p:txBody>
      </p:sp>
      <p:sp>
        <p:nvSpPr>
          <p:cNvPr id="3" name="Title 2"/>
          <p:cNvSpPr>
            <a:spLocks noGrp="1"/>
          </p:cNvSpPr>
          <p:nvPr>
            <p:ph type="title"/>
          </p:nvPr>
        </p:nvSpPr>
        <p:spPr>
          <a:xfrm>
            <a:off x="1219200" y="76200"/>
            <a:ext cx="7924800" cy="792162"/>
          </a:xfrm>
        </p:spPr>
        <p:txBody>
          <a:bodyPr/>
          <a:lstStyle/>
          <a:p>
            <a:r>
              <a:rPr lang="en-US" dirty="0"/>
              <a:t>Roadways &amp; Traffic</a:t>
            </a:r>
          </a:p>
        </p:txBody>
      </p:sp>
    </p:spTree>
    <p:extLst>
      <p:ext uri="{BB962C8B-B14F-4D97-AF65-F5344CB8AC3E}">
        <p14:creationId xmlns:p14="http://schemas.microsoft.com/office/powerpoint/2010/main" val="215633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A6AAC-46C9-4A79-B626-B584D11DDCA1}"/>
              </a:ext>
            </a:extLst>
          </p:cNvPr>
          <p:cNvSpPr>
            <a:spLocks noGrp="1"/>
          </p:cNvSpPr>
          <p:nvPr>
            <p:ph idx="1"/>
          </p:nvPr>
        </p:nvSpPr>
        <p:spPr>
          <a:xfrm>
            <a:off x="0" y="1219200"/>
            <a:ext cx="9144000" cy="4648200"/>
          </a:xfrm>
        </p:spPr>
        <p:txBody>
          <a:bodyPr>
            <a:normAutofit/>
          </a:bodyPr>
          <a:lstStyle/>
          <a:p>
            <a:r>
              <a:rPr lang="en-US" dirty="0"/>
              <a:t>The project is anticipated to generate 851 average daily trips with 61 AM peak hour and 71 trips PM peak hour</a:t>
            </a:r>
          </a:p>
          <a:p>
            <a:r>
              <a:rPr lang="en-US" dirty="0"/>
              <a:t>The traffic study recommends that the applicant provide mechanisms to mitigate the impacts and the applicant is proposing improvements at the ingress and egress intersections on Village Parkway to include signage, striping, crosswalks and turn lanes.</a:t>
            </a:r>
          </a:p>
        </p:txBody>
      </p:sp>
      <p:sp>
        <p:nvSpPr>
          <p:cNvPr id="3" name="Title 2">
            <a:extLst>
              <a:ext uri="{FF2B5EF4-FFF2-40B4-BE49-F238E27FC236}">
                <a16:creationId xmlns:a16="http://schemas.microsoft.com/office/drawing/2014/main" id="{1C7D477A-6E89-4DFE-9F39-068707FD322B}"/>
              </a:ext>
            </a:extLst>
          </p:cNvPr>
          <p:cNvSpPr>
            <a:spLocks noGrp="1"/>
          </p:cNvSpPr>
          <p:nvPr>
            <p:ph type="title"/>
          </p:nvPr>
        </p:nvSpPr>
        <p:spPr>
          <a:xfrm>
            <a:off x="1219200" y="76200"/>
            <a:ext cx="7315200" cy="838200"/>
          </a:xfrm>
        </p:spPr>
        <p:txBody>
          <a:bodyPr/>
          <a:lstStyle/>
          <a:p>
            <a:r>
              <a:rPr lang="en-US" dirty="0"/>
              <a:t>Traffic Study</a:t>
            </a:r>
          </a:p>
        </p:txBody>
      </p:sp>
    </p:spTree>
    <p:extLst>
      <p:ext uri="{BB962C8B-B14F-4D97-AF65-F5344CB8AC3E}">
        <p14:creationId xmlns:p14="http://schemas.microsoft.com/office/powerpoint/2010/main" val="9063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8839200" cy="4724400"/>
          </a:xfrm>
        </p:spPr>
        <p:txBody>
          <a:bodyPr>
            <a:normAutofit fontScale="92500" lnSpcReduction="20000"/>
          </a:bodyPr>
          <a:lstStyle/>
          <a:p>
            <a:r>
              <a:rPr lang="en-US" dirty="0"/>
              <a:t>The proposed development is zoned for Inskeep Elementary School, Cold Springs Middle School and Spanish Springs High School</a:t>
            </a:r>
          </a:p>
          <a:p>
            <a:r>
              <a:rPr lang="en-US" dirty="0"/>
              <a:t>The School District provided the following numbers for the schools: approximately 14 elementary school students, 7 middle school students, and 7 high school students</a:t>
            </a:r>
          </a:p>
          <a:p>
            <a:r>
              <a:rPr lang="en-US" dirty="0"/>
              <a:t>However, following the Planning Commission meeting the School District re-accessed the numbers to 22 elementary school students, 12 middle school students, and 11 high school students</a:t>
            </a:r>
          </a:p>
        </p:txBody>
      </p:sp>
      <p:sp>
        <p:nvSpPr>
          <p:cNvPr id="3" name="Title 2"/>
          <p:cNvSpPr>
            <a:spLocks noGrp="1"/>
          </p:cNvSpPr>
          <p:nvPr>
            <p:ph type="title"/>
          </p:nvPr>
        </p:nvSpPr>
        <p:spPr>
          <a:xfrm>
            <a:off x="1219200" y="76200"/>
            <a:ext cx="6781800" cy="838200"/>
          </a:xfrm>
        </p:spPr>
        <p:txBody>
          <a:bodyPr/>
          <a:lstStyle/>
          <a:p>
            <a:r>
              <a:rPr lang="en-US" dirty="0"/>
              <a:t>Schools</a:t>
            </a:r>
          </a:p>
        </p:txBody>
      </p:sp>
    </p:spTree>
    <p:extLst>
      <p:ext uri="{BB962C8B-B14F-4D97-AF65-F5344CB8AC3E}">
        <p14:creationId xmlns:p14="http://schemas.microsoft.com/office/powerpoint/2010/main" val="338689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BA883B-B700-4B5D-A0BA-DCF78B40B671}"/>
              </a:ext>
            </a:extLst>
          </p:cNvPr>
          <p:cNvSpPr>
            <a:spLocks noGrp="1"/>
          </p:cNvSpPr>
          <p:nvPr>
            <p:ph type="title"/>
          </p:nvPr>
        </p:nvSpPr>
        <p:spPr>
          <a:xfrm>
            <a:off x="1219200" y="76200"/>
            <a:ext cx="7772400" cy="792162"/>
          </a:xfrm>
        </p:spPr>
        <p:txBody>
          <a:bodyPr/>
          <a:lstStyle/>
          <a:p>
            <a:r>
              <a:rPr lang="en-US" dirty="0"/>
              <a:t>Schools</a:t>
            </a:r>
          </a:p>
        </p:txBody>
      </p:sp>
      <p:graphicFrame>
        <p:nvGraphicFramePr>
          <p:cNvPr id="6" name="Content Placeholder 5">
            <a:extLst>
              <a:ext uri="{FF2B5EF4-FFF2-40B4-BE49-F238E27FC236}">
                <a16:creationId xmlns:a16="http://schemas.microsoft.com/office/drawing/2014/main" id="{D2067888-8FBD-4AE8-957F-994A0233AA92}"/>
              </a:ext>
            </a:extLst>
          </p:cNvPr>
          <p:cNvGraphicFramePr>
            <a:graphicFrameLocks noGrp="1"/>
          </p:cNvGraphicFramePr>
          <p:nvPr>
            <p:ph idx="1"/>
            <p:extLst>
              <p:ext uri="{D42A27DB-BD31-4B8C-83A1-F6EECF244321}">
                <p14:modId xmlns:p14="http://schemas.microsoft.com/office/powerpoint/2010/main" val="414297584"/>
              </p:ext>
            </p:extLst>
          </p:nvPr>
        </p:nvGraphicFramePr>
        <p:xfrm>
          <a:off x="0" y="990600"/>
          <a:ext cx="9143996" cy="4953000"/>
        </p:xfrm>
        <a:graphic>
          <a:graphicData uri="http://schemas.openxmlformats.org/drawingml/2006/table">
            <a:tbl>
              <a:tblPr firstRow="1" firstCol="1" bandRow="1">
                <a:tableStyleId>{5C22544A-7EE6-4342-B048-85BDC9FD1C3A}</a:tableStyleId>
              </a:tblPr>
              <a:tblGrid>
                <a:gridCol w="2048050">
                  <a:extLst>
                    <a:ext uri="{9D8B030D-6E8A-4147-A177-3AD203B41FA5}">
                      <a16:colId xmlns:a16="http://schemas.microsoft.com/office/drawing/2014/main" val="695623757"/>
                    </a:ext>
                  </a:extLst>
                </a:gridCol>
                <a:gridCol w="1761950">
                  <a:extLst>
                    <a:ext uri="{9D8B030D-6E8A-4147-A177-3AD203B41FA5}">
                      <a16:colId xmlns:a16="http://schemas.microsoft.com/office/drawing/2014/main" val="67296727"/>
                    </a:ext>
                  </a:extLst>
                </a:gridCol>
                <a:gridCol w="1828800">
                  <a:extLst>
                    <a:ext uri="{9D8B030D-6E8A-4147-A177-3AD203B41FA5}">
                      <a16:colId xmlns:a16="http://schemas.microsoft.com/office/drawing/2014/main" val="2939300583"/>
                    </a:ext>
                  </a:extLst>
                </a:gridCol>
                <a:gridCol w="1752600">
                  <a:extLst>
                    <a:ext uri="{9D8B030D-6E8A-4147-A177-3AD203B41FA5}">
                      <a16:colId xmlns:a16="http://schemas.microsoft.com/office/drawing/2014/main" val="2655589912"/>
                    </a:ext>
                  </a:extLst>
                </a:gridCol>
                <a:gridCol w="1752596">
                  <a:extLst>
                    <a:ext uri="{9D8B030D-6E8A-4147-A177-3AD203B41FA5}">
                      <a16:colId xmlns:a16="http://schemas.microsoft.com/office/drawing/2014/main" val="1260549308"/>
                    </a:ext>
                  </a:extLst>
                </a:gridCol>
              </a:tblGrid>
              <a:tr h="1238250">
                <a:tc>
                  <a:txBody>
                    <a:bodyPr/>
                    <a:lstStyle/>
                    <a:p>
                      <a:pPr marL="0" marR="0" algn="ctr">
                        <a:lnSpc>
                          <a:spcPct val="115000"/>
                        </a:lnSpc>
                        <a:spcBef>
                          <a:spcPts val="0"/>
                        </a:spcBef>
                        <a:spcAft>
                          <a:spcPts val="0"/>
                        </a:spcAft>
                      </a:pPr>
                      <a:r>
                        <a:rPr lang="en-US" sz="2800" dirty="0">
                          <a:effectLst/>
                        </a:rPr>
                        <a:t>School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2020/2021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2021/2022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2024/2025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2029/2030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453932"/>
                  </a:ext>
                </a:extLst>
              </a:tr>
              <a:tr h="1238250">
                <a:tc>
                  <a:txBody>
                    <a:bodyPr/>
                    <a:lstStyle/>
                    <a:p>
                      <a:pPr marL="0" marR="0">
                        <a:lnSpc>
                          <a:spcPct val="115000"/>
                        </a:lnSpc>
                        <a:spcBef>
                          <a:spcPts val="0"/>
                        </a:spcBef>
                        <a:spcAft>
                          <a:spcPts val="0"/>
                        </a:spcAft>
                      </a:pPr>
                      <a:r>
                        <a:rPr lang="en-US" sz="2800">
                          <a:effectLst/>
                        </a:rPr>
                        <a:t>Inskeep 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N/A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63%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71%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72%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2472133"/>
                  </a:ext>
                </a:extLst>
              </a:tr>
              <a:tr h="1238250">
                <a:tc>
                  <a:txBody>
                    <a:bodyPr/>
                    <a:lstStyle/>
                    <a:p>
                      <a:pPr marL="0" marR="0">
                        <a:lnSpc>
                          <a:spcPct val="115000"/>
                        </a:lnSpc>
                        <a:spcBef>
                          <a:spcPts val="0"/>
                        </a:spcBef>
                        <a:spcAft>
                          <a:spcPts val="0"/>
                        </a:spcAft>
                      </a:pPr>
                      <a:r>
                        <a:rPr lang="en-US" sz="2800">
                          <a:effectLst/>
                        </a:rPr>
                        <a:t>Cold Springs MS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65%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70%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77%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93%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2222378"/>
                  </a:ext>
                </a:extLst>
              </a:tr>
              <a:tr h="1238250">
                <a:tc>
                  <a:txBody>
                    <a:bodyPr/>
                    <a:lstStyle/>
                    <a:p>
                      <a:pPr marL="0" marR="0">
                        <a:lnSpc>
                          <a:spcPct val="115000"/>
                        </a:lnSpc>
                        <a:spcBef>
                          <a:spcPts val="0"/>
                        </a:spcBef>
                        <a:spcAft>
                          <a:spcPts val="0"/>
                        </a:spcAft>
                      </a:pPr>
                      <a:r>
                        <a:rPr lang="en-US" sz="2800">
                          <a:effectLst/>
                        </a:rPr>
                        <a:t>North Valleys HS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98%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rPr>
                        <a:t>101%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104%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dirty="0">
                          <a:effectLst/>
                        </a:rPr>
                        <a:t>120%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557433"/>
                  </a:ext>
                </a:extLst>
              </a:tr>
            </a:tbl>
          </a:graphicData>
        </a:graphic>
      </p:graphicFrame>
    </p:spTree>
    <p:extLst>
      <p:ext uri="{BB962C8B-B14F-4D97-AF65-F5344CB8AC3E}">
        <p14:creationId xmlns:p14="http://schemas.microsoft.com/office/powerpoint/2010/main" val="111252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A7A9D-7CBC-41E7-82C7-2E0874225ECA}"/>
              </a:ext>
            </a:extLst>
          </p:cNvPr>
          <p:cNvSpPr>
            <a:spLocks noGrp="1"/>
          </p:cNvSpPr>
          <p:nvPr>
            <p:ph idx="1"/>
          </p:nvPr>
        </p:nvSpPr>
        <p:spPr>
          <a:xfrm>
            <a:off x="76200" y="1219200"/>
            <a:ext cx="8610600" cy="4648200"/>
          </a:xfrm>
        </p:spPr>
        <p:txBody>
          <a:bodyPr>
            <a:normAutofit/>
          </a:bodyPr>
          <a:lstStyle/>
          <a:p>
            <a:r>
              <a:rPr lang="en-US" dirty="0"/>
              <a:t>The school district is in discussion with developers of Stonegate in Cold Springs to acquire a property parcel for the purposes of a high school.</a:t>
            </a:r>
          </a:p>
          <a:p>
            <a:r>
              <a:rPr lang="en-US" dirty="0"/>
              <a:t>Also, with the changes of the current Hug High School into a career and technical academy and a new Hug High School opening in the fall of 2022 the school district expects to see some relief to North Valleys High School</a:t>
            </a:r>
          </a:p>
        </p:txBody>
      </p:sp>
      <p:sp>
        <p:nvSpPr>
          <p:cNvPr id="3" name="Title 2">
            <a:extLst>
              <a:ext uri="{FF2B5EF4-FFF2-40B4-BE49-F238E27FC236}">
                <a16:creationId xmlns:a16="http://schemas.microsoft.com/office/drawing/2014/main" id="{2C7B5624-5994-42BA-9BBE-8DED999464AA}"/>
              </a:ext>
            </a:extLst>
          </p:cNvPr>
          <p:cNvSpPr>
            <a:spLocks noGrp="1"/>
          </p:cNvSpPr>
          <p:nvPr>
            <p:ph type="title"/>
          </p:nvPr>
        </p:nvSpPr>
        <p:spPr/>
        <p:txBody>
          <a:bodyPr/>
          <a:lstStyle/>
          <a:p>
            <a:r>
              <a:rPr lang="en-US" dirty="0"/>
              <a:t>Schools</a:t>
            </a:r>
          </a:p>
        </p:txBody>
      </p:sp>
    </p:spTree>
    <p:extLst>
      <p:ext uri="{BB962C8B-B14F-4D97-AF65-F5344CB8AC3E}">
        <p14:creationId xmlns:p14="http://schemas.microsoft.com/office/powerpoint/2010/main" val="122042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North Valley CAB</a:t>
            </a:r>
          </a:p>
        </p:txBody>
      </p:sp>
      <p:sp>
        <p:nvSpPr>
          <p:cNvPr id="4" name="Content Placeholder 3"/>
          <p:cNvSpPr>
            <a:spLocks noGrp="1"/>
          </p:cNvSpPr>
          <p:nvPr>
            <p:ph idx="1"/>
          </p:nvPr>
        </p:nvSpPr>
        <p:spPr>
          <a:xfrm>
            <a:off x="457200" y="1219200"/>
            <a:ext cx="8458200" cy="4572000"/>
          </a:xfrm>
        </p:spPr>
        <p:txBody>
          <a:bodyPr>
            <a:normAutofit/>
          </a:bodyPr>
          <a:lstStyle/>
          <a:p>
            <a:r>
              <a:rPr lang="en-US" dirty="0"/>
              <a:t>North Valleys CAB reviewed the application on December 14</a:t>
            </a:r>
            <a:r>
              <a:rPr lang="en-US" baseline="30000" dirty="0"/>
              <a:t>th</a:t>
            </a:r>
            <a:r>
              <a:rPr lang="en-US" dirty="0"/>
              <a:t> and all members unanimously recommended the application.</a:t>
            </a:r>
          </a:p>
          <a:p>
            <a:r>
              <a:rPr lang="en-US" dirty="0"/>
              <a:t>The comments included:</a:t>
            </a:r>
          </a:p>
          <a:p>
            <a:pPr marL="457200" lvl="1" indent="0">
              <a:buNone/>
            </a:pPr>
            <a:r>
              <a:rPr lang="en-US" dirty="0"/>
              <a:t>•	Traffic on US-395</a:t>
            </a:r>
          </a:p>
          <a:p>
            <a:pPr marL="457200" lvl="1" indent="0">
              <a:buNone/>
            </a:pPr>
            <a:r>
              <a:rPr lang="en-US" dirty="0"/>
              <a:t>•	Availability of infrastructure</a:t>
            </a:r>
          </a:p>
          <a:p>
            <a:pPr marL="457200" lvl="1" indent="0">
              <a:buNone/>
            </a:pPr>
            <a:r>
              <a:rPr lang="en-US" dirty="0"/>
              <a:t>•	Bus service</a:t>
            </a:r>
          </a:p>
        </p:txBody>
      </p:sp>
    </p:spTree>
    <p:extLst>
      <p:ext uri="{BB962C8B-B14F-4D97-AF65-F5344CB8AC3E}">
        <p14:creationId xmlns:p14="http://schemas.microsoft.com/office/powerpoint/2010/main" val="50385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Public Notice</a:t>
            </a:r>
          </a:p>
        </p:txBody>
      </p:sp>
      <p:sp>
        <p:nvSpPr>
          <p:cNvPr id="4" name="Content Placeholder 3"/>
          <p:cNvSpPr>
            <a:spLocks noGrp="1"/>
          </p:cNvSpPr>
          <p:nvPr>
            <p:ph idx="1"/>
          </p:nvPr>
        </p:nvSpPr>
        <p:spPr>
          <a:xfrm>
            <a:off x="228600" y="1409700"/>
            <a:ext cx="3581400" cy="4038600"/>
          </a:xfrm>
        </p:spPr>
        <p:txBody>
          <a:bodyPr>
            <a:normAutofit/>
          </a:bodyPr>
          <a:lstStyle/>
          <a:p>
            <a:r>
              <a:rPr lang="en-US" dirty="0"/>
              <a:t>Notices were sent 500 feet from the site to 77 affected property owners</a:t>
            </a:r>
          </a:p>
        </p:txBody>
      </p:sp>
      <p:pic>
        <p:nvPicPr>
          <p:cNvPr id="2" name="Picture 1">
            <a:extLst>
              <a:ext uri="{FF2B5EF4-FFF2-40B4-BE49-F238E27FC236}">
                <a16:creationId xmlns:a16="http://schemas.microsoft.com/office/drawing/2014/main" id="{61124668-6B34-486E-8CB6-867E4AAEC0BD}"/>
              </a:ext>
            </a:extLst>
          </p:cNvPr>
          <p:cNvPicPr>
            <a:picLocks noChangeAspect="1"/>
          </p:cNvPicPr>
          <p:nvPr/>
        </p:nvPicPr>
        <p:blipFill>
          <a:blip r:embed="rId2"/>
          <a:stretch>
            <a:fillRect/>
          </a:stretch>
        </p:blipFill>
        <p:spPr>
          <a:xfrm>
            <a:off x="3828585" y="914400"/>
            <a:ext cx="4143953" cy="5591955"/>
          </a:xfrm>
          <a:prstGeom prst="rect">
            <a:avLst/>
          </a:prstGeom>
        </p:spPr>
      </p:pic>
    </p:spTree>
    <p:extLst>
      <p:ext uri="{BB962C8B-B14F-4D97-AF65-F5344CB8AC3E}">
        <p14:creationId xmlns:p14="http://schemas.microsoft.com/office/powerpoint/2010/main" val="216730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Reviewing Agencies</a:t>
            </a:r>
          </a:p>
        </p:txBody>
      </p:sp>
      <p:sp>
        <p:nvSpPr>
          <p:cNvPr id="4" name="Content Placeholder 3"/>
          <p:cNvSpPr>
            <a:spLocks noGrp="1"/>
          </p:cNvSpPr>
          <p:nvPr>
            <p:ph idx="1"/>
          </p:nvPr>
        </p:nvSpPr>
        <p:spPr>
          <a:xfrm>
            <a:off x="381000" y="990600"/>
            <a:ext cx="8610600" cy="4953000"/>
          </a:xfrm>
        </p:spPr>
        <p:txBody>
          <a:bodyPr>
            <a:noAutofit/>
          </a:bodyPr>
          <a:lstStyle/>
          <a:p>
            <a:pPr marL="0" indent="0">
              <a:buNone/>
            </a:pPr>
            <a:r>
              <a:rPr lang="en-US" sz="2200" dirty="0"/>
              <a:t>Comments were received from:</a:t>
            </a:r>
          </a:p>
          <a:p>
            <a:pPr marL="801688" indent="-339725"/>
            <a:r>
              <a:rPr lang="en-US" sz="2200" dirty="0"/>
              <a:t>Washoe County Community Services</a:t>
            </a:r>
          </a:p>
          <a:p>
            <a:pPr lvl="2"/>
            <a:r>
              <a:rPr lang="en-US" sz="2200" dirty="0"/>
              <a:t>Engineering and Capital Projects</a:t>
            </a:r>
          </a:p>
          <a:p>
            <a:pPr lvl="2"/>
            <a:r>
              <a:rPr lang="en-US" sz="2200" dirty="0"/>
              <a:t>Water Management</a:t>
            </a:r>
          </a:p>
          <a:p>
            <a:pPr lvl="2"/>
            <a:r>
              <a:rPr lang="en-US" sz="2200" dirty="0"/>
              <a:t>Parks</a:t>
            </a:r>
          </a:p>
          <a:p>
            <a:pPr marL="854075" lvl="2" indent="-342900"/>
            <a:r>
              <a:rPr lang="en-US" sz="2200" dirty="0"/>
              <a:t>Washoe County Health District</a:t>
            </a:r>
          </a:p>
          <a:p>
            <a:pPr marL="739775" lvl="2"/>
            <a:r>
              <a:rPr lang="en-US" sz="2200" dirty="0"/>
              <a:t>Regional Transportation Commission (RTC)</a:t>
            </a:r>
          </a:p>
          <a:p>
            <a:pPr marL="739775" lvl="2"/>
            <a:r>
              <a:rPr lang="en-US" sz="2200" dirty="0"/>
              <a:t>Washoe County School District</a:t>
            </a:r>
          </a:p>
          <a:p>
            <a:pPr marL="739775" lvl="2"/>
            <a:r>
              <a:rPr lang="en-US" sz="2200" dirty="0"/>
              <a:t>Sun Valley General Improvement District (SVGID)</a:t>
            </a:r>
          </a:p>
          <a:p>
            <a:pPr marL="739775" lvl="2"/>
            <a:r>
              <a:rPr lang="en-US" sz="2200" dirty="0"/>
              <a:t>Washoe-Storey Conservation District</a:t>
            </a:r>
          </a:p>
          <a:p>
            <a:pPr marL="739775" lvl="2"/>
            <a:r>
              <a:rPr lang="en-US" sz="2200" dirty="0"/>
              <a:t>Nevada Division of Water Resources </a:t>
            </a:r>
          </a:p>
          <a:p>
            <a:pPr marL="0" indent="0" hangingPunct="0">
              <a:buNone/>
            </a:pPr>
            <a:r>
              <a:rPr lang="en-US" sz="2200" dirty="0"/>
              <a:t>No recommendations for denial were received.</a:t>
            </a:r>
          </a:p>
        </p:txBody>
      </p:sp>
    </p:spTree>
    <p:extLst>
      <p:ext uri="{BB962C8B-B14F-4D97-AF65-F5344CB8AC3E}">
        <p14:creationId xmlns:p14="http://schemas.microsoft.com/office/powerpoint/2010/main" val="208388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
            <a:ext cx="8458200" cy="838200"/>
          </a:xfrm>
        </p:spPr>
        <p:txBody>
          <a:bodyPr/>
          <a:lstStyle/>
          <a:p>
            <a:r>
              <a:rPr lang="en-US" sz="3800" dirty="0"/>
              <a:t>Tentative Subdivision Map Findings</a:t>
            </a:r>
          </a:p>
        </p:txBody>
      </p:sp>
      <p:sp>
        <p:nvSpPr>
          <p:cNvPr id="4" name="Content Placeholder 3"/>
          <p:cNvSpPr>
            <a:spLocks noGrp="1"/>
          </p:cNvSpPr>
          <p:nvPr>
            <p:ph idx="1"/>
          </p:nvPr>
        </p:nvSpPr>
        <p:spPr>
          <a:xfrm>
            <a:off x="457200" y="1219200"/>
            <a:ext cx="8229600" cy="4648200"/>
          </a:xfrm>
        </p:spPr>
        <p:txBody>
          <a:bodyPr>
            <a:normAutofit fontScale="92500" lnSpcReduction="20000"/>
          </a:bodyPr>
          <a:lstStyle/>
          <a:p>
            <a:pPr marL="514350" indent="-514350">
              <a:buFont typeface="+mj-lt"/>
              <a:buAutoNum type="arabicPeriod"/>
            </a:pPr>
            <a:r>
              <a:rPr lang="en-US" dirty="0"/>
              <a:t>Plan Consistency;</a:t>
            </a:r>
          </a:p>
          <a:p>
            <a:pPr marL="514350" indent="-514350">
              <a:buFont typeface="+mj-lt"/>
              <a:buAutoNum type="arabicPeriod"/>
            </a:pPr>
            <a:r>
              <a:rPr lang="en-US" dirty="0"/>
              <a:t>Design or Improvement; </a:t>
            </a:r>
          </a:p>
          <a:p>
            <a:pPr marL="514350" indent="-514350">
              <a:buFont typeface="+mj-lt"/>
              <a:buAutoNum type="arabicPeriod"/>
            </a:pPr>
            <a:r>
              <a:rPr lang="en-US" dirty="0"/>
              <a:t>Type of Development;	</a:t>
            </a:r>
          </a:p>
          <a:p>
            <a:pPr marL="514350" indent="-514350">
              <a:buFont typeface="+mj-lt"/>
              <a:buAutoNum type="arabicPeriod"/>
            </a:pPr>
            <a:r>
              <a:rPr lang="en-US" dirty="0"/>
              <a:t>Availability of Services; </a:t>
            </a:r>
          </a:p>
          <a:p>
            <a:pPr marL="514350" indent="-514350">
              <a:buFont typeface="+mj-lt"/>
              <a:buAutoNum type="arabicPeriod"/>
            </a:pPr>
            <a:r>
              <a:rPr lang="en-US" dirty="0"/>
              <a:t>Fish or Wildlife; </a:t>
            </a:r>
          </a:p>
          <a:p>
            <a:pPr marL="514350" indent="-514350">
              <a:buFont typeface="+mj-lt"/>
              <a:buAutoNum type="arabicPeriod"/>
            </a:pPr>
            <a:r>
              <a:rPr lang="en-US" dirty="0"/>
              <a:t>Public Health; </a:t>
            </a:r>
          </a:p>
          <a:p>
            <a:pPr marL="514350" indent="-514350">
              <a:buFont typeface="+mj-lt"/>
              <a:buAutoNum type="arabicPeriod"/>
            </a:pPr>
            <a:r>
              <a:rPr lang="en-US" dirty="0"/>
              <a:t>Easements;</a:t>
            </a:r>
          </a:p>
          <a:p>
            <a:pPr marL="514350" indent="-514350">
              <a:buFont typeface="+mj-lt"/>
              <a:buAutoNum type="arabicPeriod"/>
            </a:pPr>
            <a:r>
              <a:rPr lang="en-US" dirty="0"/>
              <a:t>Access;</a:t>
            </a:r>
          </a:p>
          <a:p>
            <a:pPr marL="514350" indent="-514350">
              <a:buFont typeface="+mj-lt"/>
              <a:buAutoNum type="arabicPeriod"/>
            </a:pPr>
            <a:r>
              <a:rPr lang="en-US" dirty="0"/>
              <a:t>Dedications; and</a:t>
            </a:r>
          </a:p>
          <a:p>
            <a:pPr marL="514350" indent="-514350">
              <a:buFont typeface="+mj-lt"/>
              <a:buAutoNum type="arabicPeriod"/>
            </a:pPr>
            <a:r>
              <a:rPr lang="en-US" dirty="0"/>
              <a:t>Energy.</a:t>
            </a:r>
          </a:p>
          <a:p>
            <a:pPr marL="0" indent="0">
              <a:buNone/>
            </a:pPr>
            <a:endParaRPr lang="en-US" dirty="0"/>
          </a:p>
        </p:txBody>
      </p:sp>
    </p:spTree>
    <p:extLst>
      <p:ext uri="{BB962C8B-B14F-4D97-AF65-F5344CB8AC3E}">
        <p14:creationId xmlns:p14="http://schemas.microsoft.com/office/powerpoint/2010/main" val="78491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6EB55F-D5C3-4CB2-B3DE-E7F5F8797ABE}"/>
              </a:ext>
            </a:extLst>
          </p:cNvPr>
          <p:cNvSpPr>
            <a:spLocks noGrp="1"/>
          </p:cNvSpPr>
          <p:nvPr>
            <p:ph idx="1"/>
          </p:nvPr>
        </p:nvSpPr>
        <p:spPr>
          <a:xfrm>
            <a:off x="304800" y="1524000"/>
            <a:ext cx="8839200" cy="4267200"/>
          </a:xfrm>
        </p:spPr>
        <p:txBody>
          <a:bodyPr>
            <a:normAutofit/>
          </a:bodyPr>
          <a:lstStyle/>
          <a:p>
            <a:r>
              <a:rPr lang="en-US" dirty="0"/>
              <a:t>There are two appellants:</a:t>
            </a:r>
          </a:p>
          <a:p>
            <a:pPr lvl="1"/>
            <a:r>
              <a:rPr lang="en-US" dirty="0"/>
              <a:t>Dereck Schoepf, a resident of Cold Springs and  </a:t>
            </a:r>
          </a:p>
          <a:p>
            <a:pPr lvl="1"/>
            <a:r>
              <a:rPr lang="en-US" dirty="0"/>
              <a:t>WWC Commercial LLC, represented by Garrett Gordon</a:t>
            </a:r>
          </a:p>
        </p:txBody>
      </p:sp>
      <p:sp>
        <p:nvSpPr>
          <p:cNvPr id="3" name="Title 2">
            <a:extLst>
              <a:ext uri="{FF2B5EF4-FFF2-40B4-BE49-F238E27FC236}">
                <a16:creationId xmlns:a16="http://schemas.microsoft.com/office/drawing/2014/main" id="{77DD8B43-88F8-45FC-A1B5-60B9BAD6CF83}"/>
              </a:ext>
            </a:extLst>
          </p:cNvPr>
          <p:cNvSpPr>
            <a:spLocks noGrp="1"/>
          </p:cNvSpPr>
          <p:nvPr>
            <p:ph type="title"/>
          </p:nvPr>
        </p:nvSpPr>
        <p:spPr>
          <a:xfrm>
            <a:off x="1219200" y="76200"/>
            <a:ext cx="7848600" cy="792162"/>
          </a:xfrm>
        </p:spPr>
        <p:txBody>
          <a:bodyPr/>
          <a:lstStyle/>
          <a:p>
            <a:r>
              <a:rPr lang="en-US" dirty="0"/>
              <a:t>Appeal</a:t>
            </a:r>
          </a:p>
        </p:txBody>
      </p:sp>
    </p:spTree>
    <p:extLst>
      <p:ext uri="{BB962C8B-B14F-4D97-AF65-F5344CB8AC3E}">
        <p14:creationId xmlns:p14="http://schemas.microsoft.com/office/powerpoint/2010/main" val="202921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E6969A-D1D4-4386-A512-4FBA6792C0C6}"/>
              </a:ext>
            </a:extLst>
          </p:cNvPr>
          <p:cNvSpPr>
            <a:spLocks noGrp="1"/>
          </p:cNvSpPr>
          <p:nvPr>
            <p:ph idx="1"/>
          </p:nvPr>
        </p:nvSpPr>
        <p:spPr/>
        <p:txBody>
          <a:bodyPr>
            <a:normAutofit/>
          </a:bodyPr>
          <a:lstStyle/>
          <a:p>
            <a:pPr marL="0" indent="0">
              <a:buNone/>
            </a:pPr>
            <a:r>
              <a:rPr lang="en-US" dirty="0"/>
              <a:t>1.  Consistency;</a:t>
            </a:r>
          </a:p>
          <a:p>
            <a:pPr marL="0" indent="0">
              <a:buNone/>
            </a:pPr>
            <a:r>
              <a:rPr lang="en-US" dirty="0"/>
              <a:t>2.  Improvements; </a:t>
            </a:r>
          </a:p>
          <a:p>
            <a:pPr marL="514350" indent="-514350">
              <a:buAutoNum type="arabicPeriod" startAt="3"/>
            </a:pPr>
            <a:r>
              <a:rPr lang="en-US" dirty="0"/>
              <a:t>Site Suitability; </a:t>
            </a:r>
          </a:p>
          <a:p>
            <a:pPr marL="514350" indent="-514350">
              <a:buAutoNum type="arabicPeriod" startAt="3"/>
            </a:pPr>
            <a:r>
              <a:rPr lang="en-US" dirty="0"/>
              <a:t>Issuance Not Detrimental; and </a:t>
            </a:r>
          </a:p>
          <a:p>
            <a:pPr marL="514350" indent="-514350">
              <a:buAutoNum type="arabicPeriod" startAt="3"/>
            </a:pPr>
            <a:r>
              <a:rPr lang="en-US" dirty="0"/>
              <a:t>Effect on a Military Installation.  </a:t>
            </a:r>
          </a:p>
          <a:p>
            <a:endParaRPr lang="en-US" dirty="0"/>
          </a:p>
        </p:txBody>
      </p:sp>
      <p:sp>
        <p:nvSpPr>
          <p:cNvPr id="3" name="Title 2">
            <a:extLst>
              <a:ext uri="{FF2B5EF4-FFF2-40B4-BE49-F238E27FC236}">
                <a16:creationId xmlns:a16="http://schemas.microsoft.com/office/drawing/2014/main" id="{B1C9D64F-CFAD-4A14-9C2F-52015E6E2A82}"/>
              </a:ext>
            </a:extLst>
          </p:cNvPr>
          <p:cNvSpPr>
            <a:spLocks noGrp="1"/>
          </p:cNvSpPr>
          <p:nvPr>
            <p:ph type="title"/>
          </p:nvPr>
        </p:nvSpPr>
        <p:spPr/>
        <p:txBody>
          <a:bodyPr/>
          <a:lstStyle/>
          <a:p>
            <a:r>
              <a:rPr lang="en-US" dirty="0"/>
              <a:t>Special Use Permit Findings</a:t>
            </a:r>
          </a:p>
        </p:txBody>
      </p:sp>
    </p:spTree>
    <p:extLst>
      <p:ext uri="{BB962C8B-B14F-4D97-AF65-F5344CB8AC3E}">
        <p14:creationId xmlns:p14="http://schemas.microsoft.com/office/powerpoint/2010/main" val="181718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E8F8A-8CA7-4AEA-90C6-8CB0EC4A85ED}"/>
              </a:ext>
            </a:extLst>
          </p:cNvPr>
          <p:cNvSpPr>
            <a:spLocks noGrp="1"/>
          </p:cNvSpPr>
          <p:nvPr>
            <p:ph idx="1"/>
          </p:nvPr>
        </p:nvSpPr>
        <p:spPr>
          <a:xfrm>
            <a:off x="762000" y="1676400"/>
            <a:ext cx="8382000" cy="3429000"/>
          </a:xfrm>
        </p:spPr>
        <p:txBody>
          <a:bodyPr>
            <a:normAutofit/>
          </a:bodyPr>
          <a:lstStyle/>
          <a:p>
            <a:pPr marL="0" indent="0">
              <a:buNone/>
            </a:pPr>
            <a:r>
              <a:rPr lang="en-US" dirty="0"/>
              <a:t>Possible motions are found in the staff report</a:t>
            </a:r>
          </a:p>
          <a:p>
            <a:endParaRPr lang="en-US" dirty="0"/>
          </a:p>
        </p:txBody>
      </p:sp>
      <p:sp>
        <p:nvSpPr>
          <p:cNvPr id="3" name="Title 2">
            <a:extLst>
              <a:ext uri="{FF2B5EF4-FFF2-40B4-BE49-F238E27FC236}">
                <a16:creationId xmlns:a16="http://schemas.microsoft.com/office/drawing/2014/main" id="{0459E873-1FFD-46FF-9153-676BDCFCA138}"/>
              </a:ext>
            </a:extLst>
          </p:cNvPr>
          <p:cNvSpPr>
            <a:spLocks noGrp="1"/>
          </p:cNvSpPr>
          <p:nvPr>
            <p:ph type="title"/>
          </p:nvPr>
        </p:nvSpPr>
        <p:spPr/>
        <p:txBody>
          <a:bodyPr/>
          <a:lstStyle/>
          <a:p>
            <a:r>
              <a:rPr lang="en-US" dirty="0"/>
              <a:t>Possible Motions</a:t>
            </a:r>
          </a:p>
        </p:txBody>
      </p:sp>
    </p:spTree>
    <p:extLst>
      <p:ext uri="{BB962C8B-B14F-4D97-AF65-F5344CB8AC3E}">
        <p14:creationId xmlns:p14="http://schemas.microsoft.com/office/powerpoint/2010/main" val="97603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67400"/>
            <a:ext cx="8305800" cy="1066800"/>
          </a:xfrm>
        </p:spPr>
        <p:txBody>
          <a:bodyPr>
            <a:normAutofit/>
          </a:bodyPr>
          <a:lstStyle/>
          <a:p>
            <a:endParaRPr lang="en-US" sz="2800" b="1" i="1" dirty="0">
              <a:solidFill>
                <a:schemeClr val="bg1"/>
              </a:solidFill>
            </a:endParaRPr>
          </a:p>
        </p:txBody>
      </p:sp>
      <p:sp>
        <p:nvSpPr>
          <p:cNvPr id="4" name="Title 3"/>
          <p:cNvSpPr>
            <a:spLocks noGrp="1"/>
          </p:cNvSpPr>
          <p:nvPr>
            <p:ph type="ctrTitle"/>
          </p:nvPr>
        </p:nvSpPr>
        <p:spPr>
          <a:xfrm>
            <a:off x="914400" y="76200"/>
            <a:ext cx="7315200" cy="811530"/>
          </a:xfrm>
        </p:spPr>
        <p:txBody>
          <a:bodyPr/>
          <a:lstStyle/>
          <a:p>
            <a:r>
              <a:rPr lang="en-US" dirty="0"/>
              <a:t>Request</a:t>
            </a:r>
          </a:p>
        </p:txBody>
      </p:sp>
      <p:sp>
        <p:nvSpPr>
          <p:cNvPr id="2" name="TextBox 1"/>
          <p:cNvSpPr txBox="1"/>
          <p:nvPr/>
        </p:nvSpPr>
        <p:spPr>
          <a:xfrm>
            <a:off x="0" y="990600"/>
            <a:ext cx="9067800"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a:t>This is an appeal for an application requesting a tentative subdivision map for 111 attached residential lots; and  </a:t>
            </a:r>
          </a:p>
          <a:p>
            <a:pPr marL="457200" indent="-457200">
              <a:buFont typeface="Arial" panose="020B0604020202020204" pitchFamily="34" charset="0"/>
              <a:buChar char="•"/>
            </a:pPr>
            <a:r>
              <a:rPr lang="en-US" sz="3200" b="1" dirty="0"/>
              <a:t>A special use permit to allow: </a:t>
            </a:r>
          </a:p>
          <a:p>
            <a:pPr marL="971550" lvl="1" indent="-514350">
              <a:buFont typeface="+mj-lt"/>
              <a:buAutoNum type="arabicPeriod"/>
            </a:pPr>
            <a:r>
              <a:rPr lang="en-US" sz="3200" b="1" dirty="0"/>
              <a:t>Single family, attached use per WCC Table 110.302.05.1; </a:t>
            </a:r>
          </a:p>
          <a:p>
            <a:pPr marL="971550" lvl="1" indent="-514350">
              <a:buFont typeface="+mj-lt"/>
              <a:buAutoNum type="arabicPeriod"/>
            </a:pPr>
            <a:r>
              <a:rPr lang="en-US" sz="3200" b="1" dirty="0"/>
              <a:t>To allow up to 14 dwelling units per acre per Cold Springs Area Plan policy CS.2.2.2; and </a:t>
            </a:r>
          </a:p>
          <a:p>
            <a:pPr marL="971550" lvl="1" indent="-514350">
              <a:buFont typeface="+mj-lt"/>
              <a:buAutoNum type="arabicPeriod"/>
            </a:pPr>
            <a:r>
              <a:rPr lang="en-US" sz="3200" b="1" dirty="0"/>
              <a:t>To vary building placement standards (WWC 110.406)</a:t>
            </a:r>
          </a:p>
        </p:txBody>
      </p:sp>
    </p:spTree>
    <p:extLst>
      <p:ext uri="{BB962C8B-B14F-4D97-AF65-F5344CB8AC3E}">
        <p14:creationId xmlns:p14="http://schemas.microsoft.com/office/powerpoint/2010/main" val="412690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A6DDD1-A1B3-4055-BC77-B8B6C253C375}"/>
              </a:ext>
            </a:extLst>
          </p:cNvPr>
          <p:cNvSpPr>
            <a:spLocks noGrp="1"/>
          </p:cNvSpPr>
          <p:nvPr>
            <p:ph idx="1"/>
          </p:nvPr>
        </p:nvSpPr>
        <p:spPr>
          <a:xfrm>
            <a:off x="0" y="1066800"/>
            <a:ext cx="8991600" cy="5029200"/>
          </a:xfrm>
        </p:spPr>
        <p:txBody>
          <a:bodyPr>
            <a:normAutofit fontScale="92500" lnSpcReduction="20000"/>
          </a:bodyPr>
          <a:lstStyle/>
          <a:p>
            <a:r>
              <a:rPr lang="en-US" dirty="0"/>
              <a:t>The Cold Springs Area Plan policy CS.2.2.2  states, “Multi-family and single-family attached residential development at up to 14 dwelling units per acre shall be allowed with the approval of a special use permit in all Neighborhood Commercial regulatory zones provided there is a commercial use included in the development proposal. ”</a:t>
            </a:r>
          </a:p>
          <a:p>
            <a:r>
              <a:rPr lang="en-US" dirty="0"/>
              <a:t>Commercial uses are existing within the commercial building where the Village Grill, day care and tea shop are located</a:t>
            </a:r>
          </a:p>
          <a:p>
            <a:r>
              <a:rPr lang="en-US" dirty="0"/>
              <a:t>The density of the development will be 12.9 units per acre for the 8.6-acre site</a:t>
            </a:r>
          </a:p>
          <a:p>
            <a:endParaRPr lang="en-US" dirty="0"/>
          </a:p>
        </p:txBody>
      </p:sp>
      <p:sp>
        <p:nvSpPr>
          <p:cNvPr id="3" name="Title 2">
            <a:extLst>
              <a:ext uri="{FF2B5EF4-FFF2-40B4-BE49-F238E27FC236}">
                <a16:creationId xmlns:a16="http://schemas.microsoft.com/office/drawing/2014/main" id="{E20E5420-13E5-4222-B53B-239FAABC09F5}"/>
              </a:ext>
            </a:extLst>
          </p:cNvPr>
          <p:cNvSpPr>
            <a:spLocks noGrp="1"/>
          </p:cNvSpPr>
          <p:nvPr>
            <p:ph type="title"/>
          </p:nvPr>
        </p:nvSpPr>
        <p:spPr>
          <a:xfrm>
            <a:off x="1219200" y="76200"/>
            <a:ext cx="7543800" cy="838200"/>
          </a:xfrm>
        </p:spPr>
        <p:txBody>
          <a:bodyPr/>
          <a:lstStyle/>
          <a:p>
            <a:r>
              <a:rPr lang="en-US" dirty="0"/>
              <a:t>Special Use Request</a:t>
            </a:r>
          </a:p>
        </p:txBody>
      </p:sp>
    </p:spTree>
    <p:extLst>
      <p:ext uri="{BB962C8B-B14F-4D97-AF65-F5344CB8AC3E}">
        <p14:creationId xmlns:p14="http://schemas.microsoft.com/office/powerpoint/2010/main" val="2954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00567-3C5C-49B4-9923-123B36A76D19}"/>
              </a:ext>
            </a:extLst>
          </p:cNvPr>
          <p:cNvSpPr>
            <a:spLocks noGrp="1"/>
          </p:cNvSpPr>
          <p:nvPr>
            <p:ph type="title"/>
          </p:nvPr>
        </p:nvSpPr>
        <p:spPr>
          <a:xfrm>
            <a:off x="1219200" y="76200"/>
            <a:ext cx="7848600" cy="792162"/>
          </a:xfrm>
        </p:spPr>
        <p:txBody>
          <a:bodyPr/>
          <a:lstStyle/>
          <a:p>
            <a:endParaRPr lang="en-US" dirty="0"/>
          </a:p>
        </p:txBody>
      </p:sp>
      <p:pic>
        <p:nvPicPr>
          <p:cNvPr id="5" name="Content Placeholder 4">
            <a:extLst>
              <a:ext uri="{FF2B5EF4-FFF2-40B4-BE49-F238E27FC236}">
                <a16:creationId xmlns:a16="http://schemas.microsoft.com/office/drawing/2014/main" id="{C23FF0A4-298E-4DDB-8715-D437E1A6A548}"/>
              </a:ext>
            </a:extLst>
          </p:cNvPr>
          <p:cNvPicPr>
            <a:picLocks noGrp="1" noChangeAspect="1"/>
          </p:cNvPicPr>
          <p:nvPr>
            <p:ph idx="1"/>
          </p:nvPr>
        </p:nvPicPr>
        <p:blipFill>
          <a:blip r:embed="rId2"/>
          <a:stretch>
            <a:fillRect/>
          </a:stretch>
        </p:blipFill>
        <p:spPr>
          <a:xfrm>
            <a:off x="1828800" y="39380"/>
            <a:ext cx="6400800" cy="6765611"/>
          </a:xfrm>
          <a:prstGeom prst="rect">
            <a:avLst/>
          </a:prstGeom>
        </p:spPr>
      </p:pic>
    </p:spTree>
    <p:extLst>
      <p:ext uri="{BB962C8B-B14F-4D97-AF65-F5344CB8AC3E}">
        <p14:creationId xmlns:p14="http://schemas.microsoft.com/office/powerpoint/2010/main" val="281242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5ADB-78D9-42BD-8A67-546852B34354}"/>
              </a:ext>
            </a:extLst>
          </p:cNvPr>
          <p:cNvSpPr>
            <a:spLocks noGrp="1"/>
          </p:cNvSpPr>
          <p:nvPr>
            <p:ph type="title"/>
          </p:nvPr>
        </p:nvSpPr>
        <p:spPr>
          <a:xfrm>
            <a:off x="1219200" y="76200"/>
            <a:ext cx="7772400" cy="792162"/>
          </a:xfrm>
        </p:spPr>
        <p:txBody>
          <a:bodyPr/>
          <a:lstStyle/>
          <a:p>
            <a:r>
              <a:rPr lang="en-US" dirty="0"/>
              <a:t>Building Placement Standards</a:t>
            </a:r>
          </a:p>
        </p:txBody>
      </p:sp>
      <p:graphicFrame>
        <p:nvGraphicFramePr>
          <p:cNvPr id="5" name="Content Placeholder 4">
            <a:extLst>
              <a:ext uri="{FF2B5EF4-FFF2-40B4-BE49-F238E27FC236}">
                <a16:creationId xmlns:a16="http://schemas.microsoft.com/office/drawing/2014/main" id="{65762FB7-DC56-4AE3-A007-BDB33D51FDAA}"/>
              </a:ext>
            </a:extLst>
          </p:cNvPr>
          <p:cNvGraphicFramePr>
            <a:graphicFrameLocks noGrp="1"/>
          </p:cNvGraphicFramePr>
          <p:nvPr>
            <p:ph idx="1"/>
            <p:extLst>
              <p:ext uri="{D42A27DB-BD31-4B8C-83A1-F6EECF244321}">
                <p14:modId xmlns:p14="http://schemas.microsoft.com/office/powerpoint/2010/main" val="3746848992"/>
              </p:ext>
            </p:extLst>
          </p:nvPr>
        </p:nvGraphicFramePr>
        <p:xfrm>
          <a:off x="457200" y="868362"/>
          <a:ext cx="8229600" cy="5598092"/>
        </p:xfrm>
        <a:graphic>
          <a:graphicData uri="http://schemas.openxmlformats.org/drawingml/2006/table">
            <a:tbl>
              <a:tblPr firstRow="1" firstCol="1" bandRow="1">
                <a:tableStyleId>{5C22544A-7EE6-4342-B048-85BDC9FD1C3A}</a:tableStyleId>
              </a:tblPr>
              <a:tblGrid>
                <a:gridCol w="2505039">
                  <a:extLst>
                    <a:ext uri="{9D8B030D-6E8A-4147-A177-3AD203B41FA5}">
                      <a16:colId xmlns:a16="http://schemas.microsoft.com/office/drawing/2014/main" val="2174960383"/>
                    </a:ext>
                  </a:extLst>
                </a:gridCol>
                <a:gridCol w="2195722">
                  <a:extLst>
                    <a:ext uri="{9D8B030D-6E8A-4147-A177-3AD203B41FA5}">
                      <a16:colId xmlns:a16="http://schemas.microsoft.com/office/drawing/2014/main" val="1598799742"/>
                    </a:ext>
                  </a:extLst>
                </a:gridCol>
                <a:gridCol w="3528839">
                  <a:extLst>
                    <a:ext uri="{9D8B030D-6E8A-4147-A177-3AD203B41FA5}">
                      <a16:colId xmlns:a16="http://schemas.microsoft.com/office/drawing/2014/main" val="2445164038"/>
                    </a:ext>
                  </a:extLst>
                </a:gridCol>
              </a:tblGrid>
              <a:tr h="686797">
                <a:tc>
                  <a:txBody>
                    <a:bodyPr/>
                    <a:lstStyle/>
                    <a:p>
                      <a:pPr marL="0" marR="0">
                        <a:lnSpc>
                          <a:spcPct val="115000"/>
                        </a:lnSpc>
                        <a:spcBef>
                          <a:spcPts val="0"/>
                        </a:spcBef>
                        <a:spcAft>
                          <a:spcPts val="0"/>
                        </a:spcAft>
                      </a:pPr>
                      <a:r>
                        <a:rPr lang="en-US" sz="2800">
                          <a:effectLst/>
                        </a:rPr>
                        <a:t>Requirement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dirty="0">
                          <a:effectLst/>
                        </a:rPr>
                        <a:t>Woodland Village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Neighborhood Commercial (NC)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4092158"/>
                  </a:ext>
                </a:extLst>
              </a:tr>
              <a:tr h="686797">
                <a:tc>
                  <a:txBody>
                    <a:bodyPr/>
                    <a:lstStyle/>
                    <a:p>
                      <a:pPr marL="0" marR="0">
                        <a:lnSpc>
                          <a:spcPct val="115000"/>
                        </a:lnSpc>
                        <a:spcBef>
                          <a:spcPts val="0"/>
                        </a:spcBef>
                        <a:spcAft>
                          <a:spcPts val="0"/>
                        </a:spcAft>
                      </a:pPr>
                      <a:r>
                        <a:rPr lang="en-US" sz="2800">
                          <a:effectLst/>
                        </a:rPr>
                        <a:t>Front setback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8ft.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15 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79609452"/>
                  </a:ext>
                </a:extLst>
              </a:tr>
              <a:tr h="686797">
                <a:tc>
                  <a:txBody>
                    <a:bodyPr/>
                    <a:lstStyle/>
                    <a:p>
                      <a:pPr marL="0" marR="0">
                        <a:lnSpc>
                          <a:spcPct val="115000"/>
                        </a:lnSpc>
                        <a:spcBef>
                          <a:spcPts val="0"/>
                        </a:spcBef>
                        <a:spcAft>
                          <a:spcPts val="0"/>
                        </a:spcAft>
                      </a:pPr>
                      <a:r>
                        <a:rPr lang="en-US" sz="2800">
                          <a:effectLst/>
                        </a:rPr>
                        <a:t>Rear setback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0 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20 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13219175"/>
                  </a:ext>
                </a:extLst>
              </a:tr>
              <a:tr h="686797">
                <a:tc>
                  <a:txBody>
                    <a:bodyPr/>
                    <a:lstStyle/>
                    <a:p>
                      <a:pPr marL="0" marR="0">
                        <a:lnSpc>
                          <a:spcPct val="115000"/>
                        </a:lnSpc>
                        <a:spcBef>
                          <a:spcPts val="0"/>
                        </a:spcBef>
                        <a:spcAft>
                          <a:spcPts val="0"/>
                        </a:spcAft>
                      </a:pPr>
                      <a:r>
                        <a:rPr lang="en-US" sz="2800">
                          <a:effectLst/>
                        </a:rPr>
                        <a:t>Side setback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0 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15 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7925639"/>
                  </a:ext>
                </a:extLst>
              </a:tr>
              <a:tr h="686797">
                <a:tc>
                  <a:txBody>
                    <a:bodyPr/>
                    <a:lstStyle/>
                    <a:p>
                      <a:pPr marL="0" marR="0">
                        <a:lnSpc>
                          <a:spcPct val="115000"/>
                        </a:lnSpc>
                        <a:spcBef>
                          <a:spcPts val="0"/>
                        </a:spcBef>
                        <a:spcAft>
                          <a:spcPts val="0"/>
                        </a:spcAft>
                      </a:pPr>
                      <a:r>
                        <a:rPr lang="en-US" sz="2800">
                          <a:effectLst/>
                        </a:rPr>
                        <a:t>Minimum lot size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800 sf.</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10,000 sf.</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6139553"/>
                  </a:ext>
                </a:extLst>
              </a:tr>
              <a:tr h="686797">
                <a:tc>
                  <a:txBody>
                    <a:bodyPr/>
                    <a:lstStyle/>
                    <a:p>
                      <a:pPr marL="0" marR="0">
                        <a:lnSpc>
                          <a:spcPct val="115000"/>
                        </a:lnSpc>
                        <a:spcBef>
                          <a:spcPts val="0"/>
                        </a:spcBef>
                        <a:spcAft>
                          <a:spcPts val="0"/>
                        </a:spcAft>
                      </a:pPr>
                      <a:r>
                        <a:rPr lang="en-US" sz="2800">
                          <a:effectLst/>
                        </a:rPr>
                        <a:t>Minimum width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dirty="0">
                          <a:effectLst/>
                        </a:rPr>
                        <a:t> 16 ft.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75 ft.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7343376"/>
                  </a:ext>
                </a:extLst>
              </a:tr>
              <a:tr h="679820">
                <a:tc>
                  <a:txBody>
                    <a:bodyPr/>
                    <a:lstStyle/>
                    <a:p>
                      <a:pPr marL="0" marR="0">
                        <a:lnSpc>
                          <a:spcPct val="115000"/>
                        </a:lnSpc>
                        <a:spcBef>
                          <a:spcPts val="0"/>
                        </a:spcBef>
                        <a:spcAft>
                          <a:spcPts val="0"/>
                        </a:spcAft>
                      </a:pPr>
                      <a:r>
                        <a:rPr lang="en-US" sz="2800">
                          <a:effectLst/>
                        </a:rPr>
                        <a:t>Height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2-3 stories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dirty="0">
                          <a:effectLst/>
                        </a:rPr>
                        <a:t>60 ft.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2768555"/>
                  </a:ext>
                </a:extLst>
              </a:tr>
            </a:tbl>
          </a:graphicData>
        </a:graphic>
      </p:graphicFrame>
    </p:spTree>
    <p:extLst>
      <p:ext uri="{BB962C8B-B14F-4D97-AF65-F5344CB8AC3E}">
        <p14:creationId xmlns:p14="http://schemas.microsoft.com/office/powerpoint/2010/main" val="316139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F30383-E731-41D0-89F3-90CD17C8994D}"/>
              </a:ext>
            </a:extLst>
          </p:cNvPr>
          <p:cNvSpPr>
            <a:spLocks noGrp="1"/>
          </p:cNvSpPr>
          <p:nvPr>
            <p:ph idx="1"/>
          </p:nvPr>
        </p:nvSpPr>
        <p:spPr>
          <a:xfrm>
            <a:off x="152400" y="1219200"/>
            <a:ext cx="8534400" cy="4572000"/>
          </a:xfrm>
        </p:spPr>
        <p:txBody>
          <a:bodyPr>
            <a:normAutofit lnSpcReduction="10000"/>
          </a:bodyPr>
          <a:lstStyle/>
          <a:p>
            <a:r>
              <a:rPr lang="en-US" dirty="0"/>
              <a:t>Woodland Village is planned to help create a “true town-center” </a:t>
            </a:r>
          </a:p>
          <a:p>
            <a:r>
              <a:rPr lang="en-US" dirty="0"/>
              <a:t>The application states that there will be 20 buildings that will be 2-3 stories high</a:t>
            </a:r>
          </a:p>
          <a:p>
            <a:r>
              <a:rPr lang="en-US" dirty="0"/>
              <a:t>The buildings will have 2 to 10 units in each building and the units will have 2-3 bedrooms</a:t>
            </a:r>
          </a:p>
          <a:p>
            <a:r>
              <a:rPr lang="en-US" dirty="0"/>
              <a:t>The buildings will be alley-loaded with either 1 to 2 car garages with a majority having a 20-foot-long driveways</a:t>
            </a:r>
          </a:p>
          <a:p>
            <a:endParaRPr lang="en-US" dirty="0"/>
          </a:p>
        </p:txBody>
      </p:sp>
      <p:sp>
        <p:nvSpPr>
          <p:cNvPr id="3" name="Title 2">
            <a:extLst>
              <a:ext uri="{FF2B5EF4-FFF2-40B4-BE49-F238E27FC236}">
                <a16:creationId xmlns:a16="http://schemas.microsoft.com/office/drawing/2014/main" id="{CF983B37-C7D0-42F5-88C4-9C53E477FC0C}"/>
              </a:ext>
            </a:extLst>
          </p:cNvPr>
          <p:cNvSpPr>
            <a:spLocks noGrp="1"/>
          </p:cNvSpPr>
          <p:nvPr>
            <p:ph type="title"/>
          </p:nvPr>
        </p:nvSpPr>
        <p:spPr>
          <a:xfrm>
            <a:off x="1219200" y="76200"/>
            <a:ext cx="7696200" cy="762000"/>
          </a:xfrm>
        </p:spPr>
        <p:txBody>
          <a:bodyPr/>
          <a:lstStyle/>
          <a:p>
            <a:r>
              <a:rPr lang="en-US" dirty="0"/>
              <a:t>Analysis </a:t>
            </a:r>
          </a:p>
        </p:txBody>
      </p:sp>
    </p:spTree>
    <p:extLst>
      <p:ext uri="{BB962C8B-B14F-4D97-AF65-F5344CB8AC3E}">
        <p14:creationId xmlns:p14="http://schemas.microsoft.com/office/powerpoint/2010/main" val="73150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D6B2B4-0A35-4826-AE0A-C908CEBF6BEB}"/>
              </a:ext>
            </a:extLst>
          </p:cNvPr>
          <p:cNvSpPr>
            <a:spLocks noGrp="1"/>
          </p:cNvSpPr>
          <p:nvPr>
            <p:ph type="title"/>
          </p:nvPr>
        </p:nvSpPr>
        <p:spPr>
          <a:xfrm>
            <a:off x="1219200" y="76200"/>
            <a:ext cx="7792567" cy="792162"/>
          </a:xfrm>
        </p:spPr>
        <p:txBody>
          <a:bodyPr/>
          <a:lstStyle/>
          <a:p>
            <a:r>
              <a:rPr lang="en-US" dirty="0"/>
              <a:t>Architectural Look</a:t>
            </a:r>
          </a:p>
        </p:txBody>
      </p:sp>
      <p:pic>
        <p:nvPicPr>
          <p:cNvPr id="6" name="Content Placeholder 5">
            <a:extLst>
              <a:ext uri="{FF2B5EF4-FFF2-40B4-BE49-F238E27FC236}">
                <a16:creationId xmlns:a16="http://schemas.microsoft.com/office/drawing/2014/main" id="{CC1E51C5-58DF-4DB8-BCA7-1121A394F9FA}"/>
              </a:ext>
            </a:extLst>
          </p:cNvPr>
          <p:cNvPicPr>
            <a:picLocks noGrp="1" noChangeAspect="1"/>
          </p:cNvPicPr>
          <p:nvPr>
            <p:ph idx="1"/>
          </p:nvPr>
        </p:nvPicPr>
        <p:blipFill>
          <a:blip r:embed="rId2"/>
          <a:stretch>
            <a:fillRect/>
          </a:stretch>
        </p:blipFill>
        <p:spPr>
          <a:xfrm>
            <a:off x="-173745" y="1066800"/>
            <a:ext cx="9491490" cy="4724399"/>
          </a:xfrm>
          <a:prstGeom prst="rect">
            <a:avLst/>
          </a:prstGeom>
        </p:spPr>
      </p:pic>
    </p:spTree>
    <p:extLst>
      <p:ext uri="{BB962C8B-B14F-4D97-AF65-F5344CB8AC3E}">
        <p14:creationId xmlns:p14="http://schemas.microsoft.com/office/powerpoint/2010/main" val="376416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01EC2B-D493-4848-8057-7D9BB84A6FDC}"/>
              </a:ext>
            </a:extLst>
          </p:cNvPr>
          <p:cNvSpPr>
            <a:spLocks noGrp="1"/>
          </p:cNvSpPr>
          <p:nvPr>
            <p:ph idx="1"/>
          </p:nvPr>
        </p:nvSpPr>
        <p:spPr>
          <a:xfrm>
            <a:off x="152400" y="1219200"/>
            <a:ext cx="8915400" cy="4343400"/>
          </a:xfrm>
        </p:spPr>
        <p:txBody>
          <a:bodyPr>
            <a:normAutofit/>
          </a:bodyPr>
          <a:lstStyle/>
          <a:p>
            <a:r>
              <a:rPr lang="en-US" dirty="0"/>
              <a:t>The applicant indicates that the 111 attached single-family units will be more affordable and will provide an alternative from the typical single-family detached housing found in the area </a:t>
            </a:r>
          </a:p>
          <a:p>
            <a:r>
              <a:rPr lang="en-US" dirty="0"/>
              <a:t>Though the development will be primarily residential with some commercial uses, the applicant is willing to look at adding more commercial space in the future if there is demand</a:t>
            </a:r>
          </a:p>
          <a:p>
            <a:endParaRPr lang="en-US" dirty="0"/>
          </a:p>
        </p:txBody>
      </p:sp>
      <p:sp>
        <p:nvSpPr>
          <p:cNvPr id="3" name="Title 2">
            <a:extLst>
              <a:ext uri="{FF2B5EF4-FFF2-40B4-BE49-F238E27FC236}">
                <a16:creationId xmlns:a16="http://schemas.microsoft.com/office/drawing/2014/main" id="{48B56C89-7582-47C5-8F1A-92DB5874380F}"/>
              </a:ext>
            </a:extLst>
          </p:cNvPr>
          <p:cNvSpPr>
            <a:spLocks noGrp="1"/>
          </p:cNvSpPr>
          <p:nvPr>
            <p:ph type="title"/>
          </p:nvPr>
        </p:nvSpPr>
        <p:spPr>
          <a:xfrm>
            <a:off x="381000" y="76200"/>
            <a:ext cx="8763000" cy="792162"/>
          </a:xfrm>
        </p:spPr>
        <p:txBody>
          <a:bodyPr/>
          <a:lstStyle/>
          <a:p>
            <a:r>
              <a:rPr lang="en-US" dirty="0"/>
              <a:t>Analysis</a:t>
            </a:r>
          </a:p>
        </p:txBody>
      </p:sp>
    </p:spTree>
    <p:extLst>
      <p:ext uri="{BB962C8B-B14F-4D97-AF65-F5344CB8AC3E}">
        <p14:creationId xmlns:p14="http://schemas.microsoft.com/office/powerpoint/2010/main" val="2334244899"/>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00D7ED-6620-45A0-9F13-862FEFE886A3}">
  <ds:schemaRefs>
    <ds:schemaRef ds:uri="http://purl.org/dc/elements/1.1/"/>
    <ds:schemaRef ds:uri="http://schemas.microsoft.com/office/2006/metadata/properties"/>
    <ds:schemaRef ds:uri="http://schemas.microsoft.com/sharepoint/v3"/>
    <ds:schemaRef ds:uri="http://purl.org/dc/terms/"/>
    <ds:schemaRef ds:uri="CEA9126C-A9B1-4F4A-855C-DD0F845697D2"/>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a94d8b85-37e1-4d17-8d55-8b7d207932bb"/>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4.xml><?xml version="1.0" encoding="utf-8"?>
<ds:datastoreItem xmlns:ds="http://schemas.openxmlformats.org/officeDocument/2006/customXml" ds:itemID="{A7BC16CB-1CBD-402F-9378-5075DDBF9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4082</TotalTime>
  <Words>943</Words>
  <Application>Microsoft Office PowerPoint</Application>
  <PresentationFormat>On-screen Show (4:3)</PresentationFormat>
  <Paragraphs>128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PowerPoint_Template_2015</vt:lpstr>
      <vt:lpstr>APPEAL-WTM20-005 &amp; WSUP20-0021 (Woodland Village)</vt:lpstr>
      <vt:lpstr>Appeal</vt:lpstr>
      <vt:lpstr>Request</vt:lpstr>
      <vt:lpstr>Special Use Request</vt:lpstr>
      <vt:lpstr>PowerPoint Presentation</vt:lpstr>
      <vt:lpstr>Building Placement Standards</vt:lpstr>
      <vt:lpstr>Analysis </vt:lpstr>
      <vt:lpstr>Architectural Look</vt:lpstr>
      <vt:lpstr>Analysis</vt:lpstr>
      <vt:lpstr>Water &amp; Sewer</vt:lpstr>
      <vt:lpstr>Roadways &amp; Traffic</vt:lpstr>
      <vt:lpstr>Traffic Study</vt:lpstr>
      <vt:lpstr>Schools</vt:lpstr>
      <vt:lpstr>Schools</vt:lpstr>
      <vt:lpstr>Schools</vt:lpstr>
      <vt:lpstr>North Valley CAB</vt:lpstr>
      <vt:lpstr>Public Notice</vt:lpstr>
      <vt:lpstr>Reviewing Agencies</vt:lpstr>
      <vt:lpstr>Tentative Subdivision Map Findings</vt:lpstr>
      <vt:lpstr>Special Use Permit Findings</vt:lpstr>
      <vt:lpstr>Possible Motions</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Olander, Julee</cp:lastModifiedBy>
  <cp:revision>207</cp:revision>
  <cp:lastPrinted>2020-11-12T21:28:03Z</cp:lastPrinted>
  <dcterms:created xsi:type="dcterms:W3CDTF">2015-09-25T21:46:02Z</dcterms:created>
  <dcterms:modified xsi:type="dcterms:W3CDTF">2021-03-05T16:17:00Z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